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78" r:id="rId3"/>
    <p:sldId id="279" r:id="rId4"/>
    <p:sldId id="262" r:id="rId5"/>
    <p:sldId id="277" r:id="rId6"/>
    <p:sldId id="280" r:id="rId7"/>
    <p:sldId id="265" r:id="rId8"/>
    <p:sldId id="263" r:id="rId9"/>
    <p:sldId id="264" r:id="rId10"/>
    <p:sldId id="281" r:id="rId11"/>
    <p:sldId id="282" r:id="rId12"/>
    <p:sldId id="285" r:id="rId13"/>
    <p:sldId id="286" r:id="rId14"/>
    <p:sldId id="287" r:id="rId15"/>
    <p:sldId id="288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74" r:id="rId25"/>
    <p:sldId id="300" r:id="rId26"/>
    <p:sldId id="298" r:id="rId27"/>
    <p:sldId id="299" r:id="rId28"/>
    <p:sldId id="302" r:id="rId29"/>
    <p:sldId id="303" r:id="rId30"/>
    <p:sldId id="304" r:id="rId31"/>
    <p:sldId id="30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eyu\My%20Documents\Downloads\XPS_barchart_01232012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eyu\My%20Documents\Downloads\XPS_barchart_01232012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xperiment\C12\C12%20adsorption%20on%20silica+kaolin\C12%20in%20ADCO%20on%20Silica%20+%20kaolin%20Updated_04-2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\Desktop\Rice%202011%20Sem%201\Research\C12%20Ivan\C12%20Solutions%20Modifie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\Desktop\Rice%202011%20Sem%201\Research\C12%20Ivan\C12%20Solutions%20Modifie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xperiment\CO2%20flooding\pH%20of%20water%20ADCO%20brine%20with%20CO2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E:\Experiment\C12\C12%20adsorption%20on%20minerals%20in%20solvent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E:\Experiment\C12\C12%20adsorption%20on%20minerals%20in%20solvents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E:\Experiment\C12\C12%20adsorption%20on%20minerals%20in%20solvents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E:\Experiment\C12\C12%20adsorption%20on%20minerals%20in%20solvents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E:\Experiment\C12\C12%20adsorption%20on%20minerals%20in%20solven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Atomic composition of various materials</a:t>
            </a:r>
            <a:endParaRPr lang="zh-CN"/>
          </a:p>
        </c:rich>
      </c:tx>
      <c:layout/>
    </c:title>
    <c:plotArea>
      <c:layout/>
      <c:barChart>
        <c:barDir val="col"/>
        <c:grouping val="clustered"/>
        <c:ser>
          <c:idx val="2"/>
          <c:order val="0"/>
          <c:tx>
            <c:strRef>
              <c:f>Sheet1!$C$2</c:f>
              <c:strCache>
                <c:ptCount val="1"/>
                <c:pt idx="0">
                  <c:v>Ca</c:v>
                </c:pt>
              </c:strCache>
            </c:strRef>
          </c:tx>
          <c:errBars>
            <c:errBarType val="both"/>
            <c:errValType val="cust"/>
            <c:plus>
              <c:numRef>
                <c:f>Sheet1!$H$3:$H$7</c:f>
                <c:numCache>
                  <c:formatCode>General</c:formatCode>
                  <c:ptCount val="5"/>
                  <c:pt idx="0">
                    <c:v>0.91658787540161957</c:v>
                  </c:pt>
                  <c:pt idx="1">
                    <c:v>0.26764404221526</c:v>
                  </c:pt>
                  <c:pt idx="2">
                    <c:v>2.8026832381368667</c:v>
                  </c:pt>
                  <c:pt idx="3">
                    <c:v>1.1393126582871382</c:v>
                  </c:pt>
                  <c:pt idx="4">
                    <c:v>5.7735026918962675E-3</c:v>
                  </c:pt>
                </c:numCache>
              </c:numRef>
            </c:plus>
            <c:minus>
              <c:numRef>
                <c:f>Sheet1!$H$3:$H$7</c:f>
                <c:numCache>
                  <c:formatCode>General</c:formatCode>
                  <c:ptCount val="5"/>
                  <c:pt idx="0">
                    <c:v>0.91658787540161957</c:v>
                  </c:pt>
                  <c:pt idx="1">
                    <c:v>0.26764404221526</c:v>
                  </c:pt>
                  <c:pt idx="2">
                    <c:v>2.8026832381368667</c:v>
                  </c:pt>
                  <c:pt idx="3">
                    <c:v>1.1393126582871382</c:v>
                  </c:pt>
                  <c:pt idx="4">
                    <c:v>5.7735026918962675E-3</c:v>
                  </c:pt>
                </c:numCache>
              </c:numRef>
            </c:minus>
          </c:errBars>
          <c:cat>
            <c:strRef>
              <c:f>Sheet1!$A$3:$A$7</c:f>
              <c:strCache>
                <c:ptCount val="5"/>
                <c:pt idx="0">
                  <c:v>calcite (Alfa Aesar)</c:v>
                </c:pt>
                <c:pt idx="1">
                  <c:v>dolomite (Carl Pool)</c:v>
                </c:pt>
                <c:pt idx="2">
                  <c:v>limestone (Franklin)</c:v>
                </c:pt>
                <c:pt idx="3">
                  <c:v>ADCO core (#6 Well SB-426)</c:v>
                </c:pt>
                <c:pt idx="4">
                  <c:v>kaolin (Sigma Aldrich)</c:v>
                </c:pt>
              </c:strCache>
            </c:strRef>
          </c:cat>
          <c:val>
            <c:numRef>
              <c:f>Sheet1!$C$3:$C$5</c:f>
              <c:numCache>
                <c:formatCode>General</c:formatCode>
                <c:ptCount val="3"/>
                <c:pt idx="0">
                  <c:v>16.113333333333312</c:v>
                </c:pt>
                <c:pt idx="1">
                  <c:v>10.833333333333334</c:v>
                </c:pt>
                <c:pt idx="2">
                  <c:v>9.8133333333333326</c:v>
                </c:pt>
              </c:numCache>
            </c:numRef>
          </c:val>
        </c:ser>
        <c:ser>
          <c:idx val="0"/>
          <c:order val="1"/>
          <c:tx>
            <c:strRef>
              <c:f>Sheet1!$D$2</c:f>
              <c:strCache>
                <c:ptCount val="1"/>
                <c:pt idx="0">
                  <c:v>Mg</c:v>
                </c:pt>
              </c:strCache>
            </c:strRef>
          </c:tx>
          <c:errBars>
            <c:errBarType val="both"/>
            <c:errValType val="cust"/>
            <c:plus>
              <c:numRef>
                <c:f>Sheet1!$I$3:$I$7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0.55425625842203552</c:v>
                  </c:pt>
                  <c:pt idx="2">
                    <c:v>0.36013886210738238</c:v>
                  </c:pt>
                  <c:pt idx="3">
                    <c:v>5.7735026918962675E-3</c:v>
                  </c:pt>
                  <c:pt idx="4">
                    <c:v>3.5118845842842465E-2</c:v>
                  </c:pt>
                </c:numCache>
              </c:numRef>
            </c:plus>
            <c:minus>
              <c:numRef>
                <c:f>Sheet1!$I$3:$I$7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0.55425625842203552</c:v>
                  </c:pt>
                  <c:pt idx="2">
                    <c:v>0.36013886210738238</c:v>
                  </c:pt>
                  <c:pt idx="3">
                    <c:v>5.7735026918962675E-3</c:v>
                  </c:pt>
                  <c:pt idx="4">
                    <c:v>3.5118845842842465E-2</c:v>
                  </c:pt>
                </c:numCache>
              </c:numRef>
            </c:minus>
          </c:errBars>
          <c:cat>
            <c:strRef>
              <c:f>Sheet1!$A$3:$A$7</c:f>
              <c:strCache>
                <c:ptCount val="5"/>
                <c:pt idx="0">
                  <c:v>calcite (Alfa Aesar)</c:v>
                </c:pt>
                <c:pt idx="1">
                  <c:v>dolomite (Carl Pool)</c:v>
                </c:pt>
                <c:pt idx="2">
                  <c:v>limestone (Franklin)</c:v>
                </c:pt>
                <c:pt idx="3">
                  <c:v>ADCO core (#6 Well SB-426)</c:v>
                </c:pt>
                <c:pt idx="4">
                  <c:v>kaolin (Sigma Aldrich)</c:v>
                </c:pt>
              </c:strCache>
            </c:strRef>
          </c:cat>
          <c:val>
            <c:numRef>
              <c:f>Sheet1!$D$3:$D$5</c:f>
              <c:numCache>
                <c:formatCode>General</c:formatCode>
                <c:ptCount val="3"/>
                <c:pt idx="0">
                  <c:v>0</c:v>
                </c:pt>
                <c:pt idx="1">
                  <c:v>7.34</c:v>
                </c:pt>
                <c:pt idx="2">
                  <c:v>0.32000000000000034</c:v>
                </c:pt>
              </c:numCache>
            </c:numRef>
          </c:val>
        </c:ser>
        <c:ser>
          <c:idx val="1"/>
          <c:order val="2"/>
          <c:tx>
            <c:strRef>
              <c:f>Sheet1!$E$2</c:f>
              <c:strCache>
                <c:ptCount val="1"/>
                <c:pt idx="0">
                  <c:v>Al</c:v>
                </c:pt>
              </c:strCache>
            </c:strRef>
          </c:tx>
          <c:errBars>
            <c:errBarType val="both"/>
            <c:errValType val="cust"/>
            <c:plus>
              <c:numRef>
                <c:f>Sheet1!$J$3:$J$7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6.350852961085883E-2</c:v>
                  </c:pt>
                  <c:pt idx="2">
                    <c:v>0.11015141094572201</c:v>
                  </c:pt>
                  <c:pt idx="3">
                    <c:v>0</c:v>
                  </c:pt>
                  <c:pt idx="4">
                    <c:v>0.41101500378126582</c:v>
                  </c:pt>
                </c:numCache>
              </c:numRef>
            </c:plus>
            <c:minus>
              <c:numRef>
                <c:f>Sheet1!$J$3:$J$7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6.350852961085883E-2</c:v>
                  </c:pt>
                  <c:pt idx="2">
                    <c:v>0.11015141094572201</c:v>
                  </c:pt>
                  <c:pt idx="3">
                    <c:v>0</c:v>
                  </c:pt>
                  <c:pt idx="4">
                    <c:v>0.41101500378126582</c:v>
                  </c:pt>
                </c:numCache>
              </c:numRef>
            </c:minus>
          </c:errBars>
          <c:cat>
            <c:strRef>
              <c:f>Sheet1!$A$3:$A$7</c:f>
              <c:strCache>
                <c:ptCount val="5"/>
                <c:pt idx="0">
                  <c:v>calcite (Alfa Aesar)</c:v>
                </c:pt>
                <c:pt idx="1">
                  <c:v>dolomite (Carl Pool)</c:v>
                </c:pt>
                <c:pt idx="2">
                  <c:v>limestone (Franklin)</c:v>
                </c:pt>
                <c:pt idx="3">
                  <c:v>ADCO core (#6 Well SB-426)</c:v>
                </c:pt>
                <c:pt idx="4">
                  <c:v>kaolin (Sigma Aldrich)</c:v>
                </c:pt>
              </c:strCache>
            </c:strRef>
          </c:cat>
          <c:val>
            <c:numRef>
              <c:f>Sheet1!$E$3:$E$5</c:f>
              <c:numCache>
                <c:formatCode>General</c:formatCode>
                <c:ptCount val="3"/>
                <c:pt idx="0">
                  <c:v>0</c:v>
                </c:pt>
                <c:pt idx="1">
                  <c:v>0.64666666666666661</c:v>
                </c:pt>
                <c:pt idx="2">
                  <c:v>1.2533333333333332</c:v>
                </c:pt>
              </c:numCache>
            </c:numRef>
          </c:val>
        </c:ser>
        <c:ser>
          <c:idx val="3"/>
          <c:order val="3"/>
          <c:tx>
            <c:strRef>
              <c:f>Sheet1!$F$2</c:f>
              <c:strCache>
                <c:ptCount val="1"/>
                <c:pt idx="0">
                  <c:v>Si</c:v>
                </c:pt>
              </c:strCache>
            </c:strRef>
          </c:tx>
          <c:errBars>
            <c:errBarType val="both"/>
            <c:errValType val="cust"/>
            <c:plus>
              <c:numRef>
                <c:f>Sheet1!$K$3:$K$7</c:f>
                <c:numCache>
                  <c:formatCode>General</c:formatCode>
                  <c:ptCount val="5"/>
                  <c:pt idx="0">
                    <c:v>4.3588989435406809E-2</c:v>
                  </c:pt>
                  <c:pt idx="1">
                    <c:v>0.17349351572897348</c:v>
                  </c:pt>
                  <c:pt idx="2">
                    <c:v>5.4299570286820238</c:v>
                  </c:pt>
                  <c:pt idx="3">
                    <c:v>0.25540817005987415</c:v>
                  </c:pt>
                  <c:pt idx="4">
                    <c:v>0.44305755833739502</c:v>
                  </c:pt>
                </c:numCache>
              </c:numRef>
            </c:plus>
            <c:minus>
              <c:numRef>
                <c:f>Sheet1!$K$3:$K$7</c:f>
                <c:numCache>
                  <c:formatCode>General</c:formatCode>
                  <c:ptCount val="5"/>
                  <c:pt idx="0">
                    <c:v>4.3588989435406809E-2</c:v>
                  </c:pt>
                  <c:pt idx="1">
                    <c:v>0.17349351572897348</c:v>
                  </c:pt>
                  <c:pt idx="2">
                    <c:v>5.4299570286820238</c:v>
                  </c:pt>
                  <c:pt idx="3">
                    <c:v>0.25540817005987415</c:v>
                  </c:pt>
                  <c:pt idx="4">
                    <c:v>0.44305755833739502</c:v>
                  </c:pt>
                </c:numCache>
              </c:numRef>
            </c:minus>
          </c:errBars>
          <c:cat>
            <c:strRef>
              <c:f>Sheet1!$A$3:$A$7</c:f>
              <c:strCache>
                <c:ptCount val="5"/>
                <c:pt idx="0">
                  <c:v>calcite (Alfa Aesar)</c:v>
                </c:pt>
                <c:pt idx="1">
                  <c:v>dolomite (Carl Pool)</c:v>
                </c:pt>
                <c:pt idx="2">
                  <c:v>limestone (Franklin)</c:v>
                </c:pt>
                <c:pt idx="3">
                  <c:v>ADCO core (#6 Well SB-426)</c:v>
                </c:pt>
                <c:pt idx="4">
                  <c:v>kaolin (Sigma Aldrich)</c:v>
                </c:pt>
              </c:strCache>
            </c:strRef>
          </c:cat>
          <c:val>
            <c:numRef>
              <c:f>Sheet1!$F$3:$F$5</c:f>
              <c:numCache>
                <c:formatCode>General</c:formatCode>
                <c:ptCount val="3"/>
                <c:pt idx="0">
                  <c:v>3.0000000000000027E-2</c:v>
                </c:pt>
                <c:pt idx="1">
                  <c:v>1.55</c:v>
                </c:pt>
                <c:pt idx="2">
                  <c:v>8.2666666666666728</c:v>
                </c:pt>
              </c:numCache>
            </c:numRef>
          </c:val>
        </c:ser>
        <c:axId val="77335168"/>
        <c:axId val="77349248"/>
      </c:barChart>
      <c:catAx>
        <c:axId val="77335168"/>
        <c:scaling>
          <c:orientation val="minMax"/>
        </c:scaling>
        <c:axPos val="b"/>
        <c:numFmt formatCode="General" sourceLinked="1"/>
        <c:majorTickMark val="in"/>
        <c:minorTickMark val="in"/>
        <c:tickLblPos val="nextTo"/>
        <c:crossAx val="77349248"/>
        <c:crosses val="autoZero"/>
        <c:auto val="1"/>
        <c:lblAlgn val="ctr"/>
        <c:lblOffset val="100"/>
      </c:catAx>
      <c:valAx>
        <c:axId val="77349248"/>
        <c:scaling>
          <c:orientation val="minMax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Atomic composition (%)</a:t>
                </a:r>
                <a:endParaRPr lang="zh-CN"/>
              </a:p>
            </c:rich>
          </c:tx>
          <c:layout/>
        </c:title>
        <c:numFmt formatCode="General" sourceLinked="1"/>
        <c:majorTickMark val="in"/>
        <c:minorTickMark val="in"/>
        <c:tickLblPos val="nextTo"/>
        <c:crossAx val="77335168"/>
        <c:crosses val="autoZero"/>
        <c:crossBetween val="between"/>
        <c:majorUnit val="4"/>
      </c:valAx>
    </c:plotArea>
    <c:legend>
      <c:legendPos val="t"/>
      <c:layout/>
    </c:legend>
    <c:plotVisOnly val="1"/>
    <c:dispBlanksAs val="gap"/>
  </c:chart>
  <c:spPr>
    <a:ln>
      <a:noFill/>
    </a:ln>
  </c:spPr>
  <c:txPr>
    <a:bodyPr/>
    <a:lstStyle/>
    <a:p>
      <a:pPr>
        <a:defRPr sz="24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Atomic composition of various materials</a:t>
            </a:r>
            <a:endParaRPr lang="zh-CN"/>
          </a:p>
        </c:rich>
      </c:tx>
      <c:layout/>
    </c:title>
    <c:plotArea>
      <c:layout/>
      <c:barChart>
        <c:barDir val="col"/>
        <c:grouping val="clustered"/>
        <c:ser>
          <c:idx val="2"/>
          <c:order val="0"/>
          <c:tx>
            <c:strRef>
              <c:f>Sheet1!$C$2</c:f>
              <c:strCache>
                <c:ptCount val="1"/>
                <c:pt idx="0">
                  <c:v>Ca</c:v>
                </c:pt>
              </c:strCache>
            </c:strRef>
          </c:tx>
          <c:errBars>
            <c:errBarType val="both"/>
            <c:errValType val="cust"/>
            <c:plus>
              <c:numRef>
                <c:f>Sheet1!$H$3:$H$7</c:f>
                <c:numCache>
                  <c:formatCode>General</c:formatCode>
                  <c:ptCount val="5"/>
                  <c:pt idx="0">
                    <c:v>0.91658787540161957</c:v>
                  </c:pt>
                  <c:pt idx="1">
                    <c:v>0.26764404221526</c:v>
                  </c:pt>
                  <c:pt idx="2">
                    <c:v>2.8026832381368667</c:v>
                  </c:pt>
                  <c:pt idx="3">
                    <c:v>1.1393126582871378</c:v>
                  </c:pt>
                  <c:pt idx="4">
                    <c:v>5.7735026918962718E-3</c:v>
                  </c:pt>
                </c:numCache>
              </c:numRef>
            </c:plus>
            <c:minus>
              <c:numRef>
                <c:f>Sheet1!$H$3:$H$7</c:f>
                <c:numCache>
                  <c:formatCode>General</c:formatCode>
                  <c:ptCount val="5"/>
                  <c:pt idx="0">
                    <c:v>0.91658787540161957</c:v>
                  </c:pt>
                  <c:pt idx="1">
                    <c:v>0.26764404221526</c:v>
                  </c:pt>
                  <c:pt idx="2">
                    <c:v>2.8026832381368667</c:v>
                  </c:pt>
                  <c:pt idx="3">
                    <c:v>1.1393126582871378</c:v>
                  </c:pt>
                  <c:pt idx="4">
                    <c:v>5.7735026918962718E-3</c:v>
                  </c:pt>
                </c:numCache>
              </c:numRef>
            </c:minus>
          </c:errBars>
          <c:cat>
            <c:strRef>
              <c:f>Sheet1!$A$3:$A$7</c:f>
              <c:strCache>
                <c:ptCount val="5"/>
                <c:pt idx="0">
                  <c:v>calcite (Alfa Aesar)</c:v>
                </c:pt>
                <c:pt idx="1">
                  <c:v>dolomite (Carl Pool)</c:v>
                </c:pt>
                <c:pt idx="2">
                  <c:v>limestone (Franklin)</c:v>
                </c:pt>
                <c:pt idx="3">
                  <c:v>ADCO core (#6 Well SB-426)</c:v>
                </c:pt>
                <c:pt idx="4">
                  <c:v>kaolin (Sigma Aldrich)</c:v>
                </c:pt>
              </c:strCache>
            </c:strRef>
          </c:cat>
          <c:val>
            <c:numRef>
              <c:f>Sheet1!$C$3:$C$5</c:f>
              <c:numCache>
                <c:formatCode>General</c:formatCode>
                <c:ptCount val="3"/>
                <c:pt idx="0">
                  <c:v>16.113333333333301</c:v>
                </c:pt>
                <c:pt idx="1">
                  <c:v>10.833333333333334</c:v>
                </c:pt>
                <c:pt idx="2">
                  <c:v>9.8133333333333326</c:v>
                </c:pt>
              </c:numCache>
            </c:numRef>
          </c:val>
        </c:ser>
        <c:ser>
          <c:idx val="0"/>
          <c:order val="1"/>
          <c:tx>
            <c:strRef>
              <c:f>Sheet1!$D$2</c:f>
              <c:strCache>
                <c:ptCount val="1"/>
                <c:pt idx="0">
                  <c:v>Mg</c:v>
                </c:pt>
              </c:strCache>
            </c:strRef>
          </c:tx>
          <c:errBars>
            <c:errBarType val="both"/>
            <c:errValType val="cust"/>
            <c:plus>
              <c:numRef>
                <c:f>Sheet1!$I$3:$I$7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0.55425625842203552</c:v>
                  </c:pt>
                  <c:pt idx="2">
                    <c:v>0.36013886210738238</c:v>
                  </c:pt>
                  <c:pt idx="3">
                    <c:v>5.7735026918962718E-3</c:v>
                  </c:pt>
                  <c:pt idx="4">
                    <c:v>3.5118845842842465E-2</c:v>
                  </c:pt>
                </c:numCache>
              </c:numRef>
            </c:plus>
            <c:minus>
              <c:numRef>
                <c:f>Sheet1!$I$3:$I$7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0.55425625842203552</c:v>
                  </c:pt>
                  <c:pt idx="2">
                    <c:v>0.36013886210738238</c:v>
                  </c:pt>
                  <c:pt idx="3">
                    <c:v>5.7735026918962718E-3</c:v>
                  </c:pt>
                  <c:pt idx="4">
                    <c:v>3.5118845842842465E-2</c:v>
                  </c:pt>
                </c:numCache>
              </c:numRef>
            </c:minus>
          </c:errBars>
          <c:cat>
            <c:strRef>
              <c:f>Sheet1!$A$3:$A$7</c:f>
              <c:strCache>
                <c:ptCount val="5"/>
                <c:pt idx="0">
                  <c:v>calcite (Alfa Aesar)</c:v>
                </c:pt>
                <c:pt idx="1">
                  <c:v>dolomite (Carl Pool)</c:v>
                </c:pt>
                <c:pt idx="2">
                  <c:v>limestone (Franklin)</c:v>
                </c:pt>
                <c:pt idx="3">
                  <c:v>ADCO core (#6 Well SB-426)</c:v>
                </c:pt>
                <c:pt idx="4">
                  <c:v>kaolin (Sigma Aldrich)</c:v>
                </c:pt>
              </c:strCache>
            </c:strRef>
          </c:cat>
          <c:val>
            <c:numRef>
              <c:f>Sheet1!$D$3:$D$5</c:f>
              <c:numCache>
                <c:formatCode>General</c:formatCode>
                <c:ptCount val="3"/>
                <c:pt idx="0">
                  <c:v>0</c:v>
                </c:pt>
                <c:pt idx="1">
                  <c:v>7.34</c:v>
                </c:pt>
                <c:pt idx="2">
                  <c:v>0.32000000000000045</c:v>
                </c:pt>
              </c:numCache>
            </c:numRef>
          </c:val>
        </c:ser>
        <c:ser>
          <c:idx val="1"/>
          <c:order val="2"/>
          <c:tx>
            <c:strRef>
              <c:f>Sheet1!$E$2</c:f>
              <c:strCache>
                <c:ptCount val="1"/>
                <c:pt idx="0">
                  <c:v>Al</c:v>
                </c:pt>
              </c:strCache>
            </c:strRef>
          </c:tx>
          <c:errBars>
            <c:errBarType val="both"/>
            <c:errValType val="cust"/>
            <c:plus>
              <c:numRef>
                <c:f>Sheet1!$J$3:$J$7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6.350852961085883E-2</c:v>
                  </c:pt>
                  <c:pt idx="2">
                    <c:v>0.11015141094572201</c:v>
                  </c:pt>
                  <c:pt idx="3">
                    <c:v>0</c:v>
                  </c:pt>
                  <c:pt idx="4">
                    <c:v>0.41101500378126582</c:v>
                  </c:pt>
                </c:numCache>
              </c:numRef>
            </c:plus>
            <c:minus>
              <c:numRef>
                <c:f>Sheet1!$J$3:$J$7</c:f>
                <c:numCache>
                  <c:formatCode>General</c:formatCode>
                  <c:ptCount val="5"/>
                  <c:pt idx="0">
                    <c:v>0</c:v>
                  </c:pt>
                  <c:pt idx="1">
                    <c:v>6.350852961085883E-2</c:v>
                  </c:pt>
                  <c:pt idx="2">
                    <c:v>0.11015141094572201</c:v>
                  </c:pt>
                  <c:pt idx="3">
                    <c:v>0</c:v>
                  </c:pt>
                  <c:pt idx="4">
                    <c:v>0.41101500378126582</c:v>
                  </c:pt>
                </c:numCache>
              </c:numRef>
            </c:minus>
          </c:errBars>
          <c:cat>
            <c:strRef>
              <c:f>Sheet1!$A$3:$A$7</c:f>
              <c:strCache>
                <c:ptCount val="5"/>
                <c:pt idx="0">
                  <c:v>calcite (Alfa Aesar)</c:v>
                </c:pt>
                <c:pt idx="1">
                  <c:v>dolomite (Carl Pool)</c:v>
                </c:pt>
                <c:pt idx="2">
                  <c:v>limestone (Franklin)</c:v>
                </c:pt>
                <c:pt idx="3">
                  <c:v>ADCO core (#6 Well SB-426)</c:v>
                </c:pt>
                <c:pt idx="4">
                  <c:v>kaolin (Sigma Aldrich)</c:v>
                </c:pt>
              </c:strCache>
            </c:strRef>
          </c:cat>
          <c:val>
            <c:numRef>
              <c:f>Sheet1!$E$3:$E$5</c:f>
              <c:numCache>
                <c:formatCode>General</c:formatCode>
                <c:ptCount val="3"/>
                <c:pt idx="0">
                  <c:v>0</c:v>
                </c:pt>
                <c:pt idx="1">
                  <c:v>0.64666666666666661</c:v>
                </c:pt>
                <c:pt idx="2">
                  <c:v>1.2533333333333332</c:v>
                </c:pt>
              </c:numCache>
            </c:numRef>
          </c:val>
        </c:ser>
        <c:ser>
          <c:idx val="3"/>
          <c:order val="3"/>
          <c:tx>
            <c:strRef>
              <c:f>Sheet1!$F$2</c:f>
              <c:strCache>
                <c:ptCount val="1"/>
                <c:pt idx="0">
                  <c:v>Si</c:v>
                </c:pt>
              </c:strCache>
            </c:strRef>
          </c:tx>
          <c:errBars>
            <c:errBarType val="both"/>
            <c:errValType val="cust"/>
            <c:plus>
              <c:numRef>
                <c:f>Sheet1!$K$3:$K$7</c:f>
                <c:numCache>
                  <c:formatCode>General</c:formatCode>
                  <c:ptCount val="5"/>
                  <c:pt idx="0">
                    <c:v>4.3588989435406823E-2</c:v>
                  </c:pt>
                  <c:pt idx="1">
                    <c:v>0.17349351572897348</c:v>
                  </c:pt>
                  <c:pt idx="2">
                    <c:v>5.4299570286820238</c:v>
                  </c:pt>
                  <c:pt idx="3">
                    <c:v>0.25540817005987437</c:v>
                  </c:pt>
                  <c:pt idx="4">
                    <c:v>0.44305755833739491</c:v>
                  </c:pt>
                </c:numCache>
              </c:numRef>
            </c:plus>
            <c:minus>
              <c:numRef>
                <c:f>Sheet1!$K$3:$K$7</c:f>
                <c:numCache>
                  <c:formatCode>General</c:formatCode>
                  <c:ptCount val="5"/>
                  <c:pt idx="0">
                    <c:v>4.3588989435406823E-2</c:v>
                  </c:pt>
                  <c:pt idx="1">
                    <c:v>0.17349351572897348</c:v>
                  </c:pt>
                  <c:pt idx="2">
                    <c:v>5.4299570286820238</c:v>
                  </c:pt>
                  <c:pt idx="3">
                    <c:v>0.25540817005987437</c:v>
                  </c:pt>
                  <c:pt idx="4">
                    <c:v>0.44305755833739491</c:v>
                  </c:pt>
                </c:numCache>
              </c:numRef>
            </c:minus>
          </c:errBars>
          <c:cat>
            <c:strRef>
              <c:f>Sheet1!$A$3:$A$7</c:f>
              <c:strCache>
                <c:ptCount val="5"/>
                <c:pt idx="0">
                  <c:v>calcite (Alfa Aesar)</c:v>
                </c:pt>
                <c:pt idx="1">
                  <c:v>dolomite (Carl Pool)</c:v>
                </c:pt>
                <c:pt idx="2">
                  <c:v>limestone (Franklin)</c:v>
                </c:pt>
                <c:pt idx="3">
                  <c:v>ADCO core (#6 Well SB-426)</c:v>
                </c:pt>
                <c:pt idx="4">
                  <c:v>kaolin (Sigma Aldrich)</c:v>
                </c:pt>
              </c:strCache>
            </c:strRef>
          </c:cat>
          <c:val>
            <c:numRef>
              <c:f>Sheet1!$F$3:$F$5</c:f>
              <c:numCache>
                <c:formatCode>General</c:formatCode>
                <c:ptCount val="3"/>
                <c:pt idx="0">
                  <c:v>3.0000000000000041E-2</c:v>
                </c:pt>
                <c:pt idx="1">
                  <c:v>1.55</c:v>
                </c:pt>
                <c:pt idx="2">
                  <c:v>8.2666666666666728</c:v>
                </c:pt>
              </c:numCache>
            </c:numRef>
          </c:val>
        </c:ser>
        <c:axId val="111855104"/>
        <c:axId val="111887488"/>
      </c:barChart>
      <c:catAx>
        <c:axId val="111855104"/>
        <c:scaling>
          <c:orientation val="minMax"/>
        </c:scaling>
        <c:axPos val="b"/>
        <c:numFmt formatCode="General" sourceLinked="1"/>
        <c:majorTickMark val="in"/>
        <c:minorTickMark val="in"/>
        <c:tickLblPos val="nextTo"/>
        <c:crossAx val="111887488"/>
        <c:crosses val="autoZero"/>
        <c:auto val="1"/>
        <c:lblAlgn val="ctr"/>
        <c:lblOffset val="100"/>
      </c:catAx>
      <c:valAx>
        <c:axId val="111887488"/>
        <c:scaling>
          <c:orientation val="minMax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Atomic composition (%)</a:t>
                </a:r>
                <a:endParaRPr lang="zh-CN"/>
              </a:p>
            </c:rich>
          </c:tx>
          <c:layout/>
        </c:title>
        <c:numFmt formatCode="General" sourceLinked="1"/>
        <c:majorTickMark val="in"/>
        <c:minorTickMark val="in"/>
        <c:tickLblPos val="nextTo"/>
        <c:crossAx val="111855104"/>
        <c:crosses val="autoZero"/>
        <c:crossBetween val="between"/>
        <c:majorUnit val="4"/>
      </c:valAx>
    </c:plotArea>
    <c:legend>
      <c:legendPos val="t"/>
      <c:layout/>
    </c:legend>
    <c:plotVisOnly val="1"/>
    <c:dispBlanksAs val="gap"/>
  </c:chart>
  <c:spPr>
    <a:ln>
      <a:noFill/>
    </a:ln>
  </c:spPr>
  <c:txPr>
    <a:bodyPr/>
    <a:lstStyle/>
    <a:p>
      <a:pPr>
        <a:defRPr sz="24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barChart>
        <c:barDir val="col"/>
        <c:grouping val="clustered"/>
        <c:ser>
          <c:idx val="0"/>
          <c:order val="0"/>
          <c:tx>
            <c:strRef>
              <c:f>Adsorbtion_Curve!$I$8</c:f>
              <c:strCache>
                <c:ptCount val="1"/>
                <c:pt idx="0">
                  <c:v>DI </c:v>
                </c:pt>
              </c:strCache>
            </c:strRef>
          </c:tx>
          <c:dLbls>
            <c:numFmt formatCode="#,##0.00" sourceLinked="0"/>
            <c:showVal val="1"/>
          </c:dLbls>
          <c:errBars>
            <c:errBarType val="both"/>
            <c:errValType val="cust"/>
            <c:plus>
              <c:numRef>
                <c:f>Adsorbtion_Curve!$K$8</c:f>
                <c:numCache>
                  <c:formatCode>General</c:formatCode>
                  <c:ptCount val="1"/>
                  <c:pt idx="0">
                    <c:v>0.2281834267203923</c:v>
                  </c:pt>
                </c:numCache>
              </c:numRef>
            </c:plus>
            <c:minus>
              <c:numRef>
                <c:f>Adsorbtion_Curve!$K$8</c:f>
                <c:numCache>
                  <c:formatCode>General</c:formatCode>
                  <c:ptCount val="1"/>
                  <c:pt idx="0">
                    <c:v>0.2281834267203923</c:v>
                  </c:pt>
                </c:numCache>
              </c:numRef>
            </c:minus>
          </c:errBars>
          <c:cat>
            <c:numLit>
              <c:formatCode>General</c:formatCode>
              <c:ptCount val="1"/>
              <c:pt idx="0">
                <c:v>1</c:v>
              </c:pt>
            </c:numLit>
          </c:cat>
          <c:val>
            <c:numRef>
              <c:f>Adsorbtion_Curve!$J$8</c:f>
              <c:numCache>
                <c:formatCode>General</c:formatCode>
                <c:ptCount val="1"/>
                <c:pt idx="0">
                  <c:v>5.3299346998853849</c:v>
                </c:pt>
              </c:numCache>
            </c:numRef>
          </c:val>
        </c:ser>
        <c:ser>
          <c:idx val="1"/>
          <c:order val="1"/>
          <c:tx>
            <c:strRef>
              <c:f>Adsorbtion_Curve!$I$9</c:f>
              <c:strCache>
                <c:ptCount val="1"/>
                <c:pt idx="0">
                  <c:v>Brine</c:v>
                </c:pt>
              </c:strCache>
            </c:strRef>
          </c:tx>
          <c:dLbls>
            <c:numFmt formatCode="#,##0.00" sourceLinked="0"/>
            <c:showVal val="1"/>
          </c:dLbls>
          <c:errBars>
            <c:errBarType val="both"/>
            <c:errValType val="cust"/>
            <c:plus>
              <c:numRef>
                <c:f>Adsorbtion_Curve!$K$9</c:f>
                <c:numCache>
                  <c:formatCode>General</c:formatCode>
                  <c:ptCount val="1"/>
                  <c:pt idx="0">
                    <c:v>0.13486350104423561</c:v>
                  </c:pt>
                </c:numCache>
              </c:numRef>
            </c:plus>
            <c:minus>
              <c:numRef>
                <c:f>Adsorbtion_Curve!$K$9</c:f>
                <c:numCache>
                  <c:formatCode>General</c:formatCode>
                  <c:ptCount val="1"/>
                  <c:pt idx="0">
                    <c:v>0.13486350104423561</c:v>
                  </c:pt>
                </c:numCache>
              </c:numRef>
            </c:minus>
          </c:errBars>
          <c:cat>
            <c:numLit>
              <c:formatCode>General</c:formatCode>
              <c:ptCount val="1"/>
              <c:pt idx="0">
                <c:v>1</c:v>
              </c:pt>
            </c:numLit>
          </c:cat>
          <c:val>
            <c:numRef>
              <c:f>Adsorbtion_Curve!$J$9</c:f>
              <c:numCache>
                <c:formatCode>General</c:formatCode>
                <c:ptCount val="1"/>
                <c:pt idx="0">
                  <c:v>4.2554952250847773</c:v>
                </c:pt>
              </c:numCache>
            </c:numRef>
          </c:val>
        </c:ser>
        <c:ser>
          <c:idx val="2"/>
          <c:order val="2"/>
          <c:tx>
            <c:strRef>
              <c:f>Adsorbtion_Curve!$I$10</c:f>
              <c:strCache>
                <c:ptCount val="1"/>
                <c:pt idx="0">
                  <c:v>NaCl</c:v>
                </c:pt>
              </c:strCache>
            </c:strRef>
          </c:tx>
          <c:dLbls>
            <c:numFmt formatCode="#,##0.00" sourceLinked="0"/>
            <c:showVal val="1"/>
          </c:dLbls>
          <c:errBars>
            <c:errBarType val="both"/>
            <c:errValType val="cust"/>
            <c:plus>
              <c:numRef>
                <c:f>Adsorbtion_Curve!$K$10</c:f>
                <c:numCache>
                  <c:formatCode>General</c:formatCode>
                  <c:ptCount val="1"/>
                  <c:pt idx="0">
                    <c:v>0.12493083067958197</c:v>
                  </c:pt>
                </c:numCache>
              </c:numRef>
            </c:plus>
            <c:minus>
              <c:numRef>
                <c:f>Adsorbtion_Curve!$K$10</c:f>
                <c:numCache>
                  <c:formatCode>General</c:formatCode>
                  <c:ptCount val="1"/>
                  <c:pt idx="0">
                    <c:v>0.12493083067958197</c:v>
                  </c:pt>
                </c:numCache>
              </c:numRef>
            </c:minus>
          </c:errBars>
          <c:cat>
            <c:numLit>
              <c:formatCode>General</c:formatCode>
              <c:ptCount val="1"/>
              <c:pt idx="0">
                <c:v>1</c:v>
              </c:pt>
            </c:numLit>
          </c:cat>
          <c:val>
            <c:numRef>
              <c:f>Adsorbtion_Curve!$J$10</c:f>
              <c:numCache>
                <c:formatCode>General</c:formatCode>
                <c:ptCount val="1"/>
                <c:pt idx="0">
                  <c:v>5.4090554128834647</c:v>
                </c:pt>
              </c:numCache>
            </c:numRef>
          </c:val>
        </c:ser>
        <c:ser>
          <c:idx val="3"/>
          <c:order val="3"/>
          <c:tx>
            <c:strRef>
              <c:f>Adsorbtion_Curve!$I$11</c:f>
              <c:strCache>
                <c:ptCount val="1"/>
                <c:pt idx="0">
                  <c:v>MgCl2</c:v>
                </c:pt>
              </c:strCache>
            </c:strRef>
          </c:tx>
          <c:dLbls>
            <c:numFmt formatCode="#,##0.00" sourceLinked="0"/>
            <c:showVal val="1"/>
          </c:dLbls>
          <c:errBars>
            <c:errBarType val="both"/>
            <c:errValType val="cust"/>
            <c:plus>
              <c:numRef>
                <c:f>Adsorbtion_Curve!$K$11</c:f>
                <c:numCache>
                  <c:formatCode>General</c:formatCode>
                  <c:ptCount val="1"/>
                  <c:pt idx="0">
                    <c:v>0.13022621600676157</c:v>
                  </c:pt>
                </c:numCache>
              </c:numRef>
            </c:plus>
            <c:minus>
              <c:numRef>
                <c:f>Adsorbtion_Curve!$K$11</c:f>
                <c:numCache>
                  <c:formatCode>General</c:formatCode>
                  <c:ptCount val="1"/>
                  <c:pt idx="0">
                    <c:v>0.13022621600676157</c:v>
                  </c:pt>
                </c:numCache>
              </c:numRef>
            </c:minus>
          </c:errBars>
          <c:cat>
            <c:numLit>
              <c:formatCode>General</c:formatCode>
              <c:ptCount val="1"/>
              <c:pt idx="0">
                <c:v>1</c:v>
              </c:pt>
            </c:numLit>
          </c:cat>
          <c:val>
            <c:numRef>
              <c:f>Adsorbtion_Curve!$J$11</c:f>
              <c:numCache>
                <c:formatCode>General</c:formatCode>
                <c:ptCount val="1"/>
                <c:pt idx="0">
                  <c:v>4.9053668646644191</c:v>
                </c:pt>
              </c:numCache>
            </c:numRef>
          </c:val>
        </c:ser>
        <c:ser>
          <c:idx val="4"/>
          <c:order val="4"/>
          <c:tx>
            <c:strRef>
              <c:f>Adsorbtion_Curve!$I$12</c:f>
              <c:strCache>
                <c:ptCount val="1"/>
                <c:pt idx="0">
                  <c:v>Brine(with kaolin)</c:v>
                </c:pt>
              </c:strCache>
            </c:strRef>
          </c:tx>
          <c:dLbls>
            <c:numFmt formatCode="#,##0.00" sourceLinked="0"/>
            <c:showVal val="1"/>
          </c:dLbls>
          <c:errBars>
            <c:errBarType val="both"/>
            <c:errValType val="cust"/>
            <c:plus>
              <c:numRef>
                <c:f>Adsorbtion_Curve!$K$12</c:f>
                <c:numCache>
                  <c:formatCode>General</c:formatCode>
                  <c:ptCount val="1"/>
                  <c:pt idx="0">
                    <c:v>0.17064708418685826</c:v>
                  </c:pt>
                </c:numCache>
              </c:numRef>
            </c:plus>
            <c:minus>
              <c:numRef>
                <c:f>Adsorbtion_Curve!$K$12</c:f>
                <c:numCache>
                  <c:formatCode>General</c:formatCode>
                  <c:ptCount val="1"/>
                  <c:pt idx="0">
                    <c:v>0.17064708418685826</c:v>
                  </c:pt>
                </c:numCache>
              </c:numRef>
            </c:minus>
          </c:errBars>
          <c:cat>
            <c:numLit>
              <c:formatCode>General</c:formatCode>
              <c:ptCount val="1"/>
              <c:pt idx="0">
                <c:v>1</c:v>
              </c:pt>
            </c:numLit>
          </c:cat>
          <c:val>
            <c:numRef>
              <c:f>Adsorbtion_Curve!$J$12</c:f>
              <c:numCache>
                <c:formatCode>General</c:formatCode>
                <c:ptCount val="1"/>
                <c:pt idx="0">
                  <c:v>2.6454479754167886</c:v>
                </c:pt>
              </c:numCache>
            </c:numRef>
          </c:val>
        </c:ser>
        <c:axId val="119161216"/>
        <c:axId val="119259136"/>
      </c:barChart>
      <c:catAx>
        <c:axId val="119161216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Silica</a:t>
                </a:r>
              </a:p>
            </c:rich>
          </c:tx>
          <c:layout/>
        </c:title>
        <c:numFmt formatCode="General" sourceLinked="1"/>
        <c:tickLblPos val="none"/>
        <c:crossAx val="119259136"/>
        <c:crosses val="autoZero"/>
        <c:auto val="1"/>
        <c:lblAlgn val="ctr"/>
        <c:lblOffset val="100"/>
      </c:catAx>
      <c:valAx>
        <c:axId val="11925913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Adsorption after plateau/(mg/m^2)</a:t>
                </a:r>
              </a:p>
            </c:rich>
          </c:tx>
          <c:layout/>
        </c:title>
        <c:numFmt formatCode="General" sourceLinked="1"/>
        <c:tickLblPos val="nextTo"/>
        <c:crossAx val="11916121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2000" b="1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1903154054895679"/>
          <c:y val="3.7677399222951588E-2"/>
          <c:w val="0.49158837136883476"/>
          <c:h val="0.76741617142716256"/>
        </c:manualLayout>
      </c:layout>
      <c:scatterChart>
        <c:scatterStyle val="lineMarker"/>
        <c:ser>
          <c:idx val="0"/>
          <c:order val="0"/>
          <c:tx>
            <c:v>Clear</c:v>
          </c:tx>
          <c:spPr>
            <a:ln w="28575">
              <a:noFill/>
            </a:ln>
          </c:spPr>
          <c:marker>
            <c:symbol val="circle"/>
            <c:size val="10"/>
            <c:spPr>
              <a:noFill/>
              <a:ln w="19050">
                <a:solidFill>
                  <a:schemeClr val="accent1"/>
                </a:solidFill>
              </a:ln>
            </c:spPr>
          </c:marker>
          <c:xVal>
            <c:numRef>
              <c:f>'[C12 Solutions Modified.xlsx]T-pH'!$B$2:$B$8</c:f>
              <c:numCache>
                <c:formatCode>General</c:formatCode>
                <c:ptCount val="7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</c:numCache>
            </c:numRef>
          </c:xVal>
          <c:yVal>
            <c:numRef>
              <c:f>'[C12 Solutions Modified.xlsx]T-pH'!$A$2:$A$8</c:f>
              <c:numCache>
                <c:formatCode>General</c:formatCode>
                <c:ptCount val="7"/>
                <c:pt idx="0">
                  <c:v>22</c:v>
                </c:pt>
                <c:pt idx="1">
                  <c:v>50</c:v>
                </c:pt>
                <c:pt idx="2">
                  <c:v>70</c:v>
                </c:pt>
                <c:pt idx="3">
                  <c:v>90</c:v>
                </c:pt>
                <c:pt idx="4">
                  <c:v>110</c:v>
                </c:pt>
                <c:pt idx="5">
                  <c:v>120</c:v>
                </c:pt>
                <c:pt idx="6">
                  <c:v>130</c:v>
                </c:pt>
              </c:numCache>
            </c:numRef>
          </c:yVal>
        </c:ser>
        <c:ser>
          <c:idx val="1"/>
          <c:order val="1"/>
          <c:tx>
            <c:v>Hazy</c:v>
          </c:tx>
          <c:spPr>
            <a:ln w="28575">
              <a:noFill/>
            </a:ln>
          </c:spPr>
          <c:marker>
            <c:symbol val="circle"/>
            <c:size val="10"/>
            <c:spPr>
              <a:noFill/>
              <a:ln w="19050">
                <a:solidFill>
                  <a:srgbClr val="4F81BD"/>
                </a:solidFill>
              </a:ln>
            </c:spPr>
          </c:marker>
          <c:dPt>
            <c:idx val="3"/>
            <c:marker>
              <c:spPr>
                <a:solidFill>
                  <a:schemeClr val="accent1"/>
                </a:solidFill>
                <a:ln w="19050">
                  <a:solidFill>
                    <a:srgbClr val="4F81BD"/>
                  </a:solidFill>
                </a:ln>
              </c:spPr>
            </c:marker>
          </c:dPt>
          <c:dPt>
            <c:idx val="4"/>
            <c:marker>
              <c:spPr>
                <a:solidFill>
                  <a:srgbClr val="4F81BD"/>
                </a:solidFill>
                <a:ln w="19050">
                  <a:solidFill>
                    <a:srgbClr val="4F81BD"/>
                  </a:solidFill>
                </a:ln>
              </c:spPr>
            </c:marker>
          </c:dPt>
          <c:dPt>
            <c:idx val="5"/>
            <c:marker>
              <c:spPr>
                <a:solidFill>
                  <a:srgbClr val="4F81BD"/>
                </a:solidFill>
                <a:ln w="19050">
                  <a:solidFill>
                    <a:srgbClr val="4F81BD"/>
                  </a:solidFill>
                </a:ln>
              </c:spPr>
            </c:marker>
          </c:dPt>
          <c:dPt>
            <c:idx val="6"/>
            <c:marker>
              <c:spPr>
                <a:solidFill>
                  <a:srgbClr val="4F81BD"/>
                </a:solidFill>
                <a:ln w="19050">
                  <a:solidFill>
                    <a:srgbClr val="4F81BD"/>
                  </a:solidFill>
                </a:ln>
              </c:spPr>
            </c:marker>
          </c:dPt>
          <c:trendline>
            <c:trendlineType val="linear"/>
          </c:trendline>
          <c:xVal>
            <c:numRef>
              <c:f>'[C12 Solutions Modified.xlsx]T-pH'!$C$2:$C$8</c:f>
              <c:numCache>
                <c:formatCode>General</c:formatCode>
                <c:ptCount val="7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</c:numCache>
            </c:numRef>
          </c:xVal>
          <c:yVal>
            <c:numRef>
              <c:f>'[C12 Solutions Modified.xlsx]T-pH'!$A$2:$A$8</c:f>
              <c:numCache>
                <c:formatCode>General</c:formatCode>
                <c:ptCount val="7"/>
                <c:pt idx="0">
                  <c:v>22</c:v>
                </c:pt>
                <c:pt idx="1">
                  <c:v>50</c:v>
                </c:pt>
                <c:pt idx="2">
                  <c:v>70</c:v>
                </c:pt>
                <c:pt idx="3">
                  <c:v>90</c:v>
                </c:pt>
                <c:pt idx="4">
                  <c:v>110</c:v>
                </c:pt>
                <c:pt idx="5">
                  <c:v>120</c:v>
                </c:pt>
                <c:pt idx="6">
                  <c:v>130</c:v>
                </c:pt>
              </c:numCache>
            </c:numRef>
          </c:yVal>
        </c:ser>
        <c:ser>
          <c:idx val="2"/>
          <c:order val="2"/>
          <c:tx>
            <c:v>Cloudy</c:v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4F81BD"/>
              </a:solidFill>
              <a:ln w="19050">
                <a:solidFill>
                  <a:srgbClr val="4F81BD"/>
                </a:solidFill>
              </a:ln>
            </c:spPr>
          </c:marker>
          <c:xVal>
            <c:numRef>
              <c:f>'[C12 Solutions Modified.xlsx]T-pH'!$D$2:$D$8</c:f>
              <c:numCache>
                <c:formatCode>General</c:formatCode>
                <c:ptCount val="7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</c:numCache>
            </c:numRef>
          </c:xVal>
          <c:yVal>
            <c:numRef>
              <c:f>'[C12 Solutions Modified.xlsx]T-pH'!$A$2:$A$8</c:f>
              <c:numCache>
                <c:formatCode>General</c:formatCode>
                <c:ptCount val="7"/>
                <c:pt idx="0">
                  <c:v>22</c:v>
                </c:pt>
                <c:pt idx="1">
                  <c:v>50</c:v>
                </c:pt>
                <c:pt idx="2">
                  <c:v>70</c:v>
                </c:pt>
                <c:pt idx="3">
                  <c:v>90</c:v>
                </c:pt>
                <c:pt idx="4">
                  <c:v>110</c:v>
                </c:pt>
                <c:pt idx="5">
                  <c:v>120</c:v>
                </c:pt>
                <c:pt idx="6">
                  <c:v>130</c:v>
                </c:pt>
              </c:numCache>
            </c:numRef>
          </c:yVal>
        </c:ser>
        <c:axId val="77463552"/>
        <c:axId val="77465856"/>
      </c:scatterChart>
      <c:valAx>
        <c:axId val="77463552"/>
        <c:scaling>
          <c:orientation val="minMax"/>
          <c:max val="10"/>
          <c:min val="2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pH, at room temperature</a:t>
                </a:r>
                <a:endParaRPr lang="zh-CN" dirty="0"/>
              </a:p>
            </c:rich>
          </c:tx>
          <c:layout>
            <c:manualLayout>
              <c:xMode val="edge"/>
              <c:yMode val="edge"/>
              <c:x val="0.15405978913652779"/>
              <c:y val="0.90921286351393416"/>
            </c:manualLayout>
          </c:layout>
        </c:title>
        <c:numFmt formatCode="General" sourceLinked="1"/>
        <c:tickLblPos val="nextTo"/>
        <c:crossAx val="77465856"/>
        <c:crosses val="autoZero"/>
        <c:crossBetween val="midCat"/>
        <c:majorUnit val="2"/>
      </c:valAx>
      <c:valAx>
        <c:axId val="7746585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 (℃)</a:t>
                </a:r>
                <a:endParaRPr lang="zh-CN"/>
              </a:p>
            </c:rich>
          </c:tx>
          <c:layout/>
        </c:title>
        <c:numFmt formatCode="General" sourceLinked="1"/>
        <c:tickLblPos val="nextTo"/>
        <c:crossAx val="77463552"/>
        <c:crosses val="autoZero"/>
        <c:crossBetween val="midCat"/>
      </c:valAx>
      <c:spPr>
        <a:ln>
          <a:solidFill>
            <a:schemeClr val="tx1"/>
          </a:solidFill>
        </a:ln>
      </c:spPr>
    </c:plotArea>
    <c:legend>
      <c:legendPos val="r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5816139507985261"/>
          <c:y val="8.9599958782940262E-2"/>
          <c:w val="0.34183867641544896"/>
          <c:h val="0.18939162085871342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29820262467191599"/>
          <c:y val="3.8388302877234694E-2"/>
          <c:w val="0.54198635170603515"/>
          <c:h val="0.76862452334967812"/>
        </c:manualLayout>
      </c:layout>
      <c:scatterChart>
        <c:scatterStyle val="lineMarker"/>
        <c:ser>
          <c:idx val="3"/>
          <c:order val="3"/>
          <c:tx>
            <c:strRef>
              <c:f>"Clear"</c:f>
            </c:strRef>
          </c:tx>
          <c:spPr>
            <a:ln w="28575">
              <a:noFill/>
            </a:ln>
          </c:spPr>
          <c:xVal>
            <c:numRef>
              <c:f>'T13 in DI'!$B$10:$B$17</c:f>
            </c:numRef>
          </c:xVal>
          <c:yVal>
            <c:numRef>
              <c:f>'T13 in DI'!$A$10:$A$17</c:f>
            </c:numRef>
          </c:yVal>
        </c:ser>
        <c:ser>
          <c:idx val="4"/>
          <c:order val="4"/>
          <c:tx>
            <c:strRef>
              <c:f>"Hazy"</c:f>
            </c:strRef>
          </c:tx>
          <c:spPr>
            <a:ln w="28575">
              <a:noFill/>
            </a:ln>
          </c:spPr>
          <c:xVal>
            <c:numRef>
              <c:f>'T13 in DI'!$C$10:$C$17</c:f>
            </c:numRef>
          </c:xVal>
          <c:yVal>
            <c:numRef>
              <c:f>'T13 in DI'!$A$10:$A$17</c:f>
            </c:numRef>
          </c:yVal>
        </c:ser>
        <c:ser>
          <c:idx val="5"/>
          <c:order val="5"/>
          <c:tx>
            <c:strRef>
              <c:f>"T13 not Dissolved"</c:f>
            </c:strRef>
          </c:tx>
          <c:spPr>
            <a:ln w="28575">
              <a:noFill/>
            </a:ln>
          </c:spPr>
          <c:xVal>
            <c:numRef>
              <c:f>'T13 in ADCO Brine'!$D$10:$D$17</c:f>
            </c:numRef>
          </c:xVal>
          <c:yVal>
            <c:numRef>
              <c:f>'T13 in DI'!$A$10:$A$17</c:f>
            </c:numRef>
          </c:yVal>
        </c:ser>
        <c:ser>
          <c:idx val="6"/>
          <c:order val="6"/>
          <c:tx>
            <c:strRef>
              <c:f>"Clear"</c:f>
            </c:strRef>
          </c:tx>
          <c:spPr>
            <a:ln w="28575">
              <a:noFill/>
            </a:ln>
          </c:spPr>
          <c:xVal>
            <c:numRef>
              <c:f>'[C12 Solutions Modified.xlsx]T-pH'!$B$2:$B$8</c:f>
            </c:numRef>
          </c:xVal>
          <c:yVal>
            <c:numRef>
              <c:f>'[C12 Solutions Modified.xlsx]T-pH'!$A$2:$A$8</c:f>
            </c:numRef>
          </c:yVal>
        </c:ser>
        <c:ser>
          <c:idx val="7"/>
          <c:order val="7"/>
          <c:tx>
            <c:strRef>
              <c:f>'[C12 Solutions Modified.xlsx]T-pH'!$C$1</c:f>
            </c:strRef>
          </c:tx>
          <c:spPr>
            <a:ln w="28575">
              <a:noFill/>
            </a:ln>
          </c:spPr>
          <c:xVal>
            <c:numRef>
              <c:f>'[C12 Solutions Modified.xlsx]T-pH'!$C$2:$C$8</c:f>
            </c:numRef>
          </c:xVal>
          <c:yVal>
            <c:numRef>
              <c:f>'[C12 Solutions Modified.xlsx]T-pH'!$A$2:$A$8</c:f>
            </c:numRef>
          </c:yVal>
        </c:ser>
        <c:ser>
          <c:idx val="8"/>
          <c:order val="8"/>
          <c:tx>
            <c:strRef>
              <c:f>"Cloudy"</c:f>
            </c:strRef>
          </c:tx>
          <c:spPr>
            <a:ln w="28575">
              <a:noFill/>
            </a:ln>
          </c:spPr>
          <c:xVal>
            <c:numRef>
              <c:f>'[C12 Solutions Modified.xlsx]T-pH'!$D$2:$D$8</c:f>
            </c:numRef>
          </c:xVal>
          <c:yVal>
            <c:numRef>
              <c:f>'[C12 Solutions Modified.xlsx]T-pH'!$A$2:$A$8</c:f>
            </c:numRef>
          </c:yVal>
        </c:ser>
        <c:ser>
          <c:idx val="0"/>
          <c:order val="0"/>
          <c:tx>
            <c:v>Clear</c:v>
          </c:tx>
          <c:spPr>
            <a:ln w="28575">
              <a:noFill/>
            </a:ln>
          </c:spPr>
          <c:marker>
            <c:symbol val="circle"/>
            <c:size val="10"/>
            <c:spPr>
              <a:noFill/>
              <a:ln w="19050">
                <a:solidFill>
                  <a:schemeClr val="accent1"/>
                </a:solidFill>
              </a:ln>
            </c:spPr>
          </c:marker>
          <c:xVal>
            <c:numRef>
              <c:f>'[C12 Solutions Modified.xlsx]T-pH'!$B$2:$B$8</c:f>
              <c:numCache>
                <c:formatCode>General</c:formatCode>
                <c:ptCount val="7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</c:numCache>
            </c:numRef>
          </c:xVal>
          <c:yVal>
            <c:numRef>
              <c:f>'[C12 Solutions Modified.xlsx]T-pH'!$A$2:$A$8</c:f>
              <c:numCache>
                <c:formatCode>General</c:formatCode>
                <c:ptCount val="7"/>
                <c:pt idx="0">
                  <c:v>22</c:v>
                </c:pt>
                <c:pt idx="1">
                  <c:v>50</c:v>
                </c:pt>
                <c:pt idx="2">
                  <c:v>70</c:v>
                </c:pt>
                <c:pt idx="3">
                  <c:v>90</c:v>
                </c:pt>
                <c:pt idx="4">
                  <c:v>110</c:v>
                </c:pt>
                <c:pt idx="5">
                  <c:v>120</c:v>
                </c:pt>
                <c:pt idx="6">
                  <c:v>130</c:v>
                </c:pt>
              </c:numCache>
            </c:numRef>
          </c:yVal>
        </c:ser>
        <c:ser>
          <c:idx val="1"/>
          <c:order val="1"/>
          <c:tx>
            <c:strRef>
              <c:f>'[C12 Solutions Modified.xlsx]T-pH'!$C$1</c:f>
              <c:strCache>
                <c:ptCount val="1"/>
                <c:pt idx="0">
                  <c:v>6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  <c:spPr>
              <a:noFill/>
              <a:ln w="19050">
                <a:solidFill>
                  <a:srgbClr val="4F81BD"/>
                </a:solidFill>
              </a:ln>
            </c:spPr>
          </c:marker>
          <c:dPt>
            <c:idx val="4"/>
            <c:marker>
              <c:spPr>
                <a:solidFill>
                  <a:srgbClr val="4F81BD"/>
                </a:solidFill>
                <a:ln w="19050">
                  <a:solidFill>
                    <a:srgbClr val="4F81BD"/>
                  </a:solidFill>
                </a:ln>
              </c:spPr>
            </c:marker>
          </c:dPt>
          <c:dPt>
            <c:idx val="5"/>
            <c:marker>
              <c:spPr>
                <a:solidFill>
                  <a:srgbClr val="4F81BD"/>
                </a:solidFill>
                <a:ln w="19050">
                  <a:solidFill>
                    <a:srgbClr val="4F81BD"/>
                  </a:solidFill>
                </a:ln>
              </c:spPr>
            </c:marker>
          </c:dPt>
          <c:dPt>
            <c:idx val="6"/>
            <c:marker>
              <c:spPr>
                <a:solidFill>
                  <a:srgbClr val="4F81BD"/>
                </a:solidFill>
                <a:ln w="19050">
                  <a:solidFill>
                    <a:srgbClr val="4F81BD"/>
                  </a:solidFill>
                </a:ln>
              </c:spPr>
            </c:marker>
          </c:dPt>
          <c:xVal>
            <c:numRef>
              <c:f>'[C12 Solutions Modified.xlsx]T-pH'!$C$2:$C$8</c:f>
              <c:numCache>
                <c:formatCode>General</c:formatCode>
                <c:ptCount val="7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</c:numCache>
            </c:numRef>
          </c:xVal>
          <c:yVal>
            <c:numRef>
              <c:f>'[C12 Solutions Modified.xlsx]T-pH'!$A$2:$A$8</c:f>
              <c:numCache>
                <c:formatCode>General</c:formatCode>
                <c:ptCount val="7"/>
                <c:pt idx="0">
                  <c:v>22</c:v>
                </c:pt>
                <c:pt idx="1">
                  <c:v>50</c:v>
                </c:pt>
                <c:pt idx="2">
                  <c:v>70</c:v>
                </c:pt>
                <c:pt idx="3">
                  <c:v>90</c:v>
                </c:pt>
                <c:pt idx="4">
                  <c:v>110</c:v>
                </c:pt>
                <c:pt idx="5">
                  <c:v>120</c:v>
                </c:pt>
                <c:pt idx="6">
                  <c:v>130</c:v>
                </c:pt>
              </c:numCache>
            </c:numRef>
          </c:yVal>
        </c:ser>
        <c:ser>
          <c:idx val="2"/>
          <c:order val="2"/>
          <c:tx>
            <c:v>Cloudy</c:v>
          </c:tx>
          <c:spPr>
            <a:ln w="28575">
              <a:noFill/>
            </a:ln>
          </c:spPr>
          <c:marker>
            <c:symbol val="circle"/>
            <c:size val="10"/>
            <c:spPr>
              <a:solidFill>
                <a:srgbClr val="4F81BD"/>
              </a:solidFill>
              <a:ln w="19050">
                <a:solidFill>
                  <a:srgbClr val="4F81BD"/>
                </a:solidFill>
              </a:ln>
            </c:spPr>
          </c:marker>
          <c:xVal>
            <c:numRef>
              <c:f>'[C12 Solutions Modified.xlsx]T-pH'!$D$2:$D$8</c:f>
              <c:numCache>
                <c:formatCode>General</c:formatCode>
                <c:ptCount val="7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9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</c:numCache>
            </c:numRef>
          </c:xVal>
          <c:yVal>
            <c:numRef>
              <c:f>'[C12 Solutions Modified.xlsx]T-pH'!$A$2:$A$8</c:f>
              <c:numCache>
                <c:formatCode>General</c:formatCode>
                <c:ptCount val="7"/>
                <c:pt idx="0">
                  <c:v>22</c:v>
                </c:pt>
                <c:pt idx="1">
                  <c:v>50</c:v>
                </c:pt>
                <c:pt idx="2">
                  <c:v>70</c:v>
                </c:pt>
                <c:pt idx="3">
                  <c:v>90</c:v>
                </c:pt>
                <c:pt idx="4">
                  <c:v>110</c:v>
                </c:pt>
                <c:pt idx="5">
                  <c:v>120</c:v>
                </c:pt>
                <c:pt idx="6">
                  <c:v>130</c:v>
                </c:pt>
              </c:numCache>
            </c:numRef>
          </c:yVal>
        </c:ser>
        <c:axId val="77526912"/>
        <c:axId val="77541760"/>
      </c:scatterChart>
      <c:valAx>
        <c:axId val="77526912"/>
        <c:scaling>
          <c:orientation val="minMax"/>
          <c:max val="10"/>
          <c:min val="2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pH, at room temperature</a:t>
                </a:r>
                <a:endParaRPr lang="zh-CN"/>
              </a:p>
            </c:rich>
          </c:tx>
          <c:layout>
            <c:manualLayout>
              <c:xMode val="edge"/>
              <c:yMode val="edge"/>
              <c:x val="0.20153595800524934"/>
              <c:y val="0.90841182588025393"/>
            </c:manualLayout>
          </c:layout>
        </c:title>
        <c:numFmt formatCode="General" sourceLinked="1"/>
        <c:tickLblPos val="nextTo"/>
        <c:crossAx val="77541760"/>
        <c:crosses val="autoZero"/>
        <c:crossBetween val="midCat"/>
        <c:majorUnit val="2"/>
      </c:valAx>
      <c:valAx>
        <c:axId val="7754176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Temperature (℃)</a:t>
                </a:r>
                <a:endParaRPr lang="zh-CN"/>
              </a:p>
            </c:rich>
          </c:tx>
          <c:layout/>
        </c:title>
        <c:numFmt formatCode="General" sourceLinked="1"/>
        <c:tickLblPos val="nextTo"/>
        <c:crossAx val="77526912"/>
        <c:crosses val="autoZero"/>
        <c:crossBetween val="midCat"/>
      </c:valAx>
      <c:spPr>
        <a:ln>
          <a:solidFill>
            <a:sysClr val="windowText" lastClr="000000"/>
          </a:solidFill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ayout/>
    </c:legend>
    <c:plotVisOnly val="1"/>
    <c:dispBlanksAs val="gap"/>
  </c:chart>
  <c:spPr>
    <a:ln>
      <a:noFill/>
    </a:ln>
  </c:spPr>
  <c:txPr>
    <a:bodyPr/>
    <a:lstStyle/>
    <a:p>
      <a:pPr>
        <a:defRPr sz="20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2225940507436571"/>
          <c:y val="5.513147146806105E-2"/>
          <c:w val="0.81317184310294532"/>
          <c:h val="0.80168154269047276"/>
        </c:manualLayout>
      </c:layout>
      <c:barChart>
        <c:barDir val="col"/>
        <c:grouping val="clustered"/>
        <c:ser>
          <c:idx val="0"/>
          <c:order val="0"/>
          <c:tx>
            <c:v>DI water</c:v>
          </c:tx>
          <c:dLbls>
            <c:numFmt formatCode="#,##0.00" sourceLinked="0"/>
            <c:showVal val="1"/>
          </c:dLbls>
          <c:cat>
            <c:strRef>
              <c:f>'wquilibrium with SiO2'!$Q$6:$Q$9</c:f>
              <c:strCache>
                <c:ptCount val="4"/>
                <c:pt idx="0">
                  <c:v>Dolomite</c:v>
                </c:pt>
                <c:pt idx="1">
                  <c:v>Calcite</c:v>
                </c:pt>
                <c:pt idx="2">
                  <c:v>Silica</c:v>
                </c:pt>
                <c:pt idx="3">
                  <c:v>Kaolin</c:v>
                </c:pt>
              </c:strCache>
            </c:strRef>
          </c:cat>
          <c:val>
            <c:numRef>
              <c:f>'wquilibrium with SiO2'!$R$6:$R$9</c:f>
              <c:numCache>
                <c:formatCode>General</c:formatCode>
                <c:ptCount val="4"/>
                <c:pt idx="0">
                  <c:v>5.8949999999999996</c:v>
                </c:pt>
                <c:pt idx="1">
                  <c:v>5.8109999999999999</c:v>
                </c:pt>
                <c:pt idx="2">
                  <c:v>3.76</c:v>
                </c:pt>
                <c:pt idx="3">
                  <c:v>4.0220000000000002</c:v>
                </c:pt>
              </c:numCache>
            </c:numRef>
          </c:val>
        </c:ser>
        <c:ser>
          <c:idx val="1"/>
          <c:order val="1"/>
          <c:tx>
            <c:v>Brine</c:v>
          </c:tx>
          <c:dLbls>
            <c:dLbl>
              <c:idx val="0"/>
              <c:layout>
                <c:manualLayout>
                  <c:x val="7.716049382716049E-3"/>
                  <c:y val="5.6118443743353626E-3"/>
                </c:manualLayout>
              </c:layout>
              <c:showVal val="1"/>
            </c:dLbl>
            <c:dLbl>
              <c:idx val="1"/>
              <c:layout>
                <c:manualLayout>
                  <c:x val="7.716049382716049E-3"/>
                  <c:y val="0"/>
                </c:manualLayout>
              </c:layout>
              <c:showVal val="1"/>
            </c:dLbl>
            <c:dLbl>
              <c:idx val="2"/>
              <c:layout>
                <c:manualLayout>
                  <c:x val="1.6975308641975308E-2"/>
                  <c:y val="5.612065321788976E-3"/>
                </c:manualLayout>
              </c:layout>
              <c:showVal val="1"/>
            </c:dLbl>
            <c:dLbl>
              <c:idx val="3"/>
              <c:layout>
                <c:manualLayout>
                  <c:x val="1.8518518518518517E-2"/>
                  <c:y val="2.806032660894488E-3"/>
                </c:manualLayout>
              </c:layout>
              <c:showVal val="1"/>
            </c:dLbl>
            <c:numFmt formatCode="#,##0.00" sourceLinked="0"/>
            <c:showVal val="1"/>
          </c:dLbls>
          <c:cat>
            <c:strRef>
              <c:f>'wquilibrium with SiO2'!$Q$6:$Q$8</c:f>
              <c:strCache>
                <c:ptCount val="3"/>
                <c:pt idx="0">
                  <c:v>Dolomite</c:v>
                </c:pt>
                <c:pt idx="1">
                  <c:v>Calcite</c:v>
                </c:pt>
                <c:pt idx="2">
                  <c:v>Silica</c:v>
                </c:pt>
              </c:strCache>
            </c:strRef>
          </c:cat>
          <c:val>
            <c:numRef>
              <c:f>'wquilibrium with SiO2'!$R$10:$R$13</c:f>
              <c:numCache>
                <c:formatCode>General</c:formatCode>
                <c:ptCount val="4"/>
                <c:pt idx="0">
                  <c:v>4.9249999999999998</c:v>
                </c:pt>
                <c:pt idx="1">
                  <c:v>4.8739999999999997</c:v>
                </c:pt>
                <c:pt idx="2">
                  <c:v>3.2959999999999998</c:v>
                </c:pt>
                <c:pt idx="3">
                  <c:v>3.706</c:v>
                </c:pt>
              </c:numCache>
            </c:numRef>
          </c:val>
        </c:ser>
        <c:axId val="97238016"/>
        <c:axId val="97352704"/>
      </c:barChart>
      <c:catAx>
        <c:axId val="97238016"/>
        <c:scaling>
          <c:orientation val="minMax"/>
        </c:scaling>
        <c:axPos val="b"/>
        <c:tickLblPos val="nextTo"/>
        <c:crossAx val="97352704"/>
        <c:crosses val="autoZero"/>
        <c:auto val="1"/>
        <c:lblAlgn val="ctr"/>
        <c:lblOffset val="100"/>
      </c:catAx>
      <c:valAx>
        <c:axId val="9735270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pH</a:t>
                </a:r>
              </a:p>
            </c:rich>
          </c:tx>
          <c:layout/>
        </c:title>
        <c:numFmt formatCode="General" sourceLinked="1"/>
        <c:tickLblPos val="nextTo"/>
        <c:crossAx val="972380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728310002916302"/>
          <c:y val="1.735652721862728E-2"/>
          <c:w val="0.17722307281034316"/>
          <c:h val="0.19643377553020208"/>
        </c:manualLayout>
      </c:layout>
    </c:legend>
    <c:plotVisOnly val="1"/>
  </c:chart>
  <c:txPr>
    <a:bodyPr/>
    <a:lstStyle/>
    <a:p>
      <a:pPr>
        <a:defRPr sz="24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0783640326209223"/>
          <c:y val="4.8284751775478467E-2"/>
          <c:w val="0.88341582302212218"/>
          <c:h val="0.82933930303893333"/>
        </c:manualLayout>
      </c:layout>
      <c:barChart>
        <c:barDir val="col"/>
        <c:grouping val="clustered"/>
        <c:ser>
          <c:idx val="0"/>
          <c:order val="0"/>
          <c:tx>
            <c:v>in DI water</c:v>
          </c:tx>
          <c:dLbls>
            <c:numFmt formatCode="#,##0.00" sourceLinked="0"/>
            <c:showVal val="1"/>
          </c:dLbls>
          <c:errBars>
            <c:errBarType val="both"/>
            <c:errValType val="cust"/>
            <c:plus>
              <c:numRef>
                <c:f>Sheet1!$C$25:$C$28</c:f>
                <c:numCache>
                  <c:formatCode>General</c:formatCode>
                  <c:ptCount val="4"/>
                  <c:pt idx="0">
                    <c:v>0.18710635647198157</c:v>
                  </c:pt>
                  <c:pt idx="1">
                    <c:v>0.14516273214315542</c:v>
                  </c:pt>
                  <c:pt idx="2">
                    <c:v>0.2281834267203923</c:v>
                  </c:pt>
                  <c:pt idx="3">
                    <c:v>5.3394348662427205E-2</c:v>
                  </c:pt>
                </c:numCache>
              </c:numRef>
            </c:plus>
            <c:minus>
              <c:numRef>
                <c:f>Sheet1!$C$25:$C$28</c:f>
                <c:numCache>
                  <c:formatCode>General</c:formatCode>
                  <c:ptCount val="4"/>
                  <c:pt idx="0">
                    <c:v>0.18710635647198157</c:v>
                  </c:pt>
                  <c:pt idx="1">
                    <c:v>0.14516273214315542</c:v>
                  </c:pt>
                  <c:pt idx="2">
                    <c:v>0.2281834267203923</c:v>
                  </c:pt>
                  <c:pt idx="3">
                    <c:v>5.3394348662427205E-2</c:v>
                  </c:pt>
                </c:numCache>
              </c:numRef>
            </c:minus>
          </c:errBars>
          <c:cat>
            <c:strRef>
              <c:f>Sheet1!$A$25:$A$28</c:f>
              <c:strCache>
                <c:ptCount val="4"/>
                <c:pt idx="0">
                  <c:v>Calcite</c:v>
                </c:pt>
                <c:pt idx="1">
                  <c:v>Dolomite</c:v>
                </c:pt>
                <c:pt idx="2">
                  <c:v>Silica</c:v>
                </c:pt>
                <c:pt idx="3">
                  <c:v>Kaolin</c:v>
                </c:pt>
              </c:strCache>
            </c:strRef>
          </c:cat>
          <c:val>
            <c:numRef>
              <c:f>Sheet1!$B$25:$B$28</c:f>
              <c:numCache>
                <c:formatCode>General</c:formatCode>
                <c:ptCount val="4"/>
                <c:pt idx="0">
                  <c:v>0.47371809663172931</c:v>
                </c:pt>
                <c:pt idx="1">
                  <c:v>2.2122516690037335</c:v>
                </c:pt>
                <c:pt idx="2">
                  <c:v>5.3299346998853849</c:v>
                </c:pt>
                <c:pt idx="3">
                  <c:v>1.7883957663232095</c:v>
                </c:pt>
              </c:numCache>
            </c:numRef>
          </c:val>
        </c:ser>
        <c:ser>
          <c:idx val="1"/>
          <c:order val="1"/>
          <c:tx>
            <c:v>in ADCO brine</c:v>
          </c:tx>
          <c:dLbls>
            <c:dLbl>
              <c:idx val="0"/>
              <c:layout>
                <c:manualLayout>
                  <c:x val="0"/>
                  <c:y val="-2.7322404371584685E-2"/>
                </c:manualLayout>
              </c:layout>
              <c:showVal val="1"/>
            </c:dLbl>
            <c:dLbl>
              <c:idx val="1"/>
              <c:layout>
                <c:manualLayout>
                  <c:x val="2.8735632183908054E-3"/>
                  <c:y val="-3.0054644808743178E-2"/>
                </c:manualLayout>
              </c:layout>
              <c:showVal val="1"/>
            </c:dLbl>
            <c:numFmt formatCode="#,##0.00" sourceLinked="0"/>
            <c:showVal val="1"/>
          </c:dLbls>
          <c:errBars>
            <c:errBarType val="both"/>
            <c:errValType val="cust"/>
            <c:plus>
              <c:numRef>
                <c:f>Sheet1!$H$25:$H$28</c:f>
                <c:numCache>
                  <c:formatCode>General</c:formatCode>
                  <c:ptCount val="4"/>
                  <c:pt idx="0">
                    <c:v>8.3195082170602203E-2</c:v>
                  </c:pt>
                  <c:pt idx="1">
                    <c:v>0.10087197751626049</c:v>
                  </c:pt>
                  <c:pt idx="2">
                    <c:v>0.13486350104423561</c:v>
                  </c:pt>
                  <c:pt idx="3">
                    <c:v>4.7077506979140329E-2</c:v>
                  </c:pt>
                </c:numCache>
              </c:numRef>
            </c:plus>
            <c:minus>
              <c:numRef>
                <c:f>Sheet1!$H$25:$H$28</c:f>
                <c:numCache>
                  <c:formatCode>General</c:formatCode>
                  <c:ptCount val="4"/>
                  <c:pt idx="0">
                    <c:v>8.3195082170602203E-2</c:v>
                  </c:pt>
                  <c:pt idx="1">
                    <c:v>0.10087197751626049</c:v>
                  </c:pt>
                  <c:pt idx="2">
                    <c:v>0.13486350104423561</c:v>
                  </c:pt>
                  <c:pt idx="3">
                    <c:v>4.7077506979140329E-2</c:v>
                  </c:pt>
                </c:numCache>
              </c:numRef>
            </c:minus>
          </c:errBars>
          <c:cat>
            <c:strRef>
              <c:f>Sheet1!$A$25:$A$28</c:f>
              <c:strCache>
                <c:ptCount val="4"/>
                <c:pt idx="0">
                  <c:v>Calcite</c:v>
                </c:pt>
                <c:pt idx="1">
                  <c:v>Dolomite</c:v>
                </c:pt>
                <c:pt idx="2">
                  <c:v>Silica</c:v>
                </c:pt>
                <c:pt idx="3">
                  <c:v>Kaolin</c:v>
                </c:pt>
              </c:strCache>
            </c:strRef>
          </c:cat>
          <c:val>
            <c:numRef>
              <c:f>Sheet1!$G$25:$G$28</c:f>
              <c:numCache>
                <c:formatCode>General</c:formatCode>
                <c:ptCount val="4"/>
                <c:pt idx="0">
                  <c:v>0.5636470316575749</c:v>
                </c:pt>
                <c:pt idx="1">
                  <c:v>1.3874283746263101</c:v>
                </c:pt>
                <c:pt idx="2">
                  <c:v>4.2554952250847773</c:v>
                </c:pt>
                <c:pt idx="3">
                  <c:v>1.2262980866829725</c:v>
                </c:pt>
              </c:numCache>
            </c:numRef>
          </c:val>
        </c:ser>
        <c:ser>
          <c:idx val="2"/>
          <c:order val="2"/>
          <c:tx>
            <c:v>in NaCl solution</c:v>
          </c:tx>
          <c:spPr>
            <a:noFill/>
          </c:spPr>
          <c:val>
            <c:numRef>
              <c:f>Sheet1!$L$25:$L$28</c:f>
              <c:numCache>
                <c:formatCode>General</c:formatCode>
                <c:ptCount val="4"/>
                <c:pt idx="1">
                  <c:v>1.3267076622487013</c:v>
                </c:pt>
                <c:pt idx="2">
                  <c:v>5.4090554128834647</c:v>
                </c:pt>
                <c:pt idx="3">
                  <c:v>1.4750770332353726</c:v>
                </c:pt>
              </c:numCache>
            </c:numRef>
          </c:val>
        </c:ser>
        <c:ser>
          <c:idx val="3"/>
          <c:order val="3"/>
          <c:tx>
            <c:v>in MgCl2</c:v>
          </c:tx>
          <c:spPr>
            <a:noFill/>
          </c:spPr>
          <c:val>
            <c:numRef>
              <c:f>Sheet1!$Q$25:$Q$28</c:f>
              <c:numCache>
                <c:formatCode>General</c:formatCode>
                <c:ptCount val="4"/>
                <c:pt idx="1">
                  <c:v>1.0957317774380351</c:v>
                </c:pt>
                <c:pt idx="2">
                  <c:v>4.9053668646644191</c:v>
                </c:pt>
              </c:numCache>
            </c:numRef>
          </c:val>
        </c:ser>
        <c:gapWidth val="47"/>
        <c:overlap val="-1"/>
        <c:axId val="97786496"/>
        <c:axId val="97814016"/>
      </c:barChart>
      <c:catAx>
        <c:axId val="97786496"/>
        <c:scaling>
          <c:orientation val="minMax"/>
        </c:scaling>
        <c:axPos val="b"/>
        <c:tickLblPos val="nextTo"/>
        <c:crossAx val="97814016"/>
        <c:crosses val="autoZero"/>
        <c:auto val="1"/>
        <c:lblAlgn val="ctr"/>
        <c:lblOffset val="100"/>
      </c:catAx>
      <c:valAx>
        <c:axId val="9781401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C12 Adsorption </a:t>
                </a:r>
                <a:r>
                  <a:rPr lang="en-US" dirty="0"/>
                  <a:t>at the plateau (mg/m2)</a:t>
                </a:r>
              </a:p>
            </c:rich>
          </c:tx>
          <c:layout/>
        </c:title>
        <c:numFmt formatCode="General" sourceLinked="1"/>
        <c:tickLblPos val="nextTo"/>
        <c:crossAx val="97786496"/>
        <c:crosses val="autoZero"/>
        <c:crossBetween val="between"/>
      </c:valAx>
    </c:plotArea>
    <c:plotVisOnly val="1"/>
  </c:chart>
  <c:spPr>
    <a:ln w="76200"/>
  </c:spPr>
  <c:txPr>
    <a:bodyPr/>
    <a:lstStyle/>
    <a:p>
      <a:pPr>
        <a:defRPr sz="2000" b="1"/>
      </a:pPr>
      <a:endParaRPr lang="en-US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0783640326209223"/>
          <c:y val="4.8284751775478467E-2"/>
          <c:w val="0.88341582302212218"/>
          <c:h val="0.82933930303893333"/>
        </c:manualLayout>
      </c:layout>
      <c:barChart>
        <c:barDir val="col"/>
        <c:grouping val="clustered"/>
        <c:ser>
          <c:idx val="0"/>
          <c:order val="0"/>
          <c:tx>
            <c:v>in DI water</c:v>
          </c:tx>
          <c:dLbls>
            <c:numFmt formatCode="#,##0.00" sourceLinked="0"/>
            <c:showVal val="1"/>
          </c:dLbls>
          <c:errBars>
            <c:errBarType val="both"/>
            <c:errValType val="cust"/>
            <c:plus>
              <c:numRef>
                <c:f>Sheet1!$C$25:$C$28</c:f>
                <c:numCache>
                  <c:formatCode>General</c:formatCode>
                  <c:ptCount val="4"/>
                  <c:pt idx="0">
                    <c:v>0.18710635647198157</c:v>
                  </c:pt>
                  <c:pt idx="1">
                    <c:v>0.14516273214315542</c:v>
                  </c:pt>
                  <c:pt idx="2">
                    <c:v>0.2281834267203923</c:v>
                  </c:pt>
                  <c:pt idx="3">
                    <c:v>5.3394348662427205E-2</c:v>
                  </c:pt>
                </c:numCache>
              </c:numRef>
            </c:plus>
            <c:minus>
              <c:numRef>
                <c:f>Sheet1!$C$25:$C$28</c:f>
                <c:numCache>
                  <c:formatCode>General</c:formatCode>
                  <c:ptCount val="4"/>
                  <c:pt idx="0">
                    <c:v>0.18710635647198157</c:v>
                  </c:pt>
                  <c:pt idx="1">
                    <c:v>0.14516273214315542</c:v>
                  </c:pt>
                  <c:pt idx="2">
                    <c:v>0.2281834267203923</c:v>
                  </c:pt>
                  <c:pt idx="3">
                    <c:v>5.3394348662427205E-2</c:v>
                  </c:pt>
                </c:numCache>
              </c:numRef>
            </c:minus>
          </c:errBars>
          <c:cat>
            <c:strRef>
              <c:f>Sheet1!$A$25:$A$28</c:f>
              <c:strCache>
                <c:ptCount val="4"/>
                <c:pt idx="0">
                  <c:v>Calcite</c:v>
                </c:pt>
                <c:pt idx="1">
                  <c:v>Dolomite</c:v>
                </c:pt>
                <c:pt idx="2">
                  <c:v>Silica</c:v>
                </c:pt>
                <c:pt idx="3">
                  <c:v>Kaolin</c:v>
                </c:pt>
              </c:strCache>
            </c:strRef>
          </c:cat>
          <c:val>
            <c:numRef>
              <c:f>Sheet1!$B$25:$B$28</c:f>
              <c:numCache>
                <c:formatCode>General</c:formatCode>
                <c:ptCount val="4"/>
                <c:pt idx="0">
                  <c:v>0.47371809663172931</c:v>
                </c:pt>
                <c:pt idx="1">
                  <c:v>2.2122516690037335</c:v>
                </c:pt>
                <c:pt idx="2">
                  <c:v>5.3299346998853849</c:v>
                </c:pt>
                <c:pt idx="3">
                  <c:v>1.7883957663232095</c:v>
                </c:pt>
              </c:numCache>
            </c:numRef>
          </c:val>
        </c:ser>
        <c:ser>
          <c:idx val="1"/>
          <c:order val="1"/>
          <c:tx>
            <c:v>in ADCO brine</c:v>
          </c:tx>
          <c:dLbls>
            <c:dLbl>
              <c:idx val="0"/>
              <c:layout>
                <c:manualLayout>
                  <c:x val="0"/>
                  <c:y val="-2.7322404371584674E-2"/>
                </c:manualLayout>
              </c:layout>
              <c:showVal val="1"/>
            </c:dLbl>
            <c:dLbl>
              <c:idx val="1"/>
              <c:layout>
                <c:manualLayout>
                  <c:x val="2.8735632183908063E-3"/>
                  <c:y val="-3.0054644808743189E-2"/>
                </c:manualLayout>
              </c:layout>
              <c:showVal val="1"/>
            </c:dLbl>
            <c:numFmt formatCode="#,##0.00" sourceLinked="0"/>
            <c:showVal val="1"/>
          </c:dLbls>
          <c:errBars>
            <c:errBarType val="both"/>
            <c:errValType val="cust"/>
            <c:plus>
              <c:numRef>
                <c:f>Sheet1!$H$25:$H$28</c:f>
                <c:numCache>
                  <c:formatCode>General</c:formatCode>
                  <c:ptCount val="4"/>
                  <c:pt idx="0">
                    <c:v>8.3195082170602203E-2</c:v>
                  </c:pt>
                  <c:pt idx="1">
                    <c:v>0.10087197751626049</c:v>
                  </c:pt>
                  <c:pt idx="2">
                    <c:v>0.13486350104423561</c:v>
                  </c:pt>
                  <c:pt idx="3">
                    <c:v>4.7077506979140329E-2</c:v>
                  </c:pt>
                </c:numCache>
              </c:numRef>
            </c:plus>
            <c:minus>
              <c:numRef>
                <c:f>Sheet1!$H$25:$H$28</c:f>
                <c:numCache>
                  <c:formatCode>General</c:formatCode>
                  <c:ptCount val="4"/>
                  <c:pt idx="0">
                    <c:v>8.3195082170602203E-2</c:v>
                  </c:pt>
                  <c:pt idx="1">
                    <c:v>0.10087197751626049</c:v>
                  </c:pt>
                  <c:pt idx="2">
                    <c:v>0.13486350104423561</c:v>
                  </c:pt>
                  <c:pt idx="3">
                    <c:v>4.7077506979140329E-2</c:v>
                  </c:pt>
                </c:numCache>
              </c:numRef>
            </c:minus>
          </c:errBars>
          <c:cat>
            <c:strRef>
              <c:f>Sheet1!$A$25:$A$28</c:f>
              <c:strCache>
                <c:ptCount val="4"/>
                <c:pt idx="0">
                  <c:v>Calcite</c:v>
                </c:pt>
                <c:pt idx="1">
                  <c:v>Dolomite</c:v>
                </c:pt>
                <c:pt idx="2">
                  <c:v>Silica</c:v>
                </c:pt>
                <c:pt idx="3">
                  <c:v>Kaolin</c:v>
                </c:pt>
              </c:strCache>
            </c:strRef>
          </c:cat>
          <c:val>
            <c:numRef>
              <c:f>Sheet1!$G$25:$G$28</c:f>
              <c:numCache>
                <c:formatCode>General</c:formatCode>
                <c:ptCount val="4"/>
                <c:pt idx="0">
                  <c:v>0.5636470316575749</c:v>
                </c:pt>
                <c:pt idx="1">
                  <c:v>1.3874283746263101</c:v>
                </c:pt>
                <c:pt idx="2">
                  <c:v>4.2554952250847773</c:v>
                </c:pt>
                <c:pt idx="3">
                  <c:v>1.2262980866829725</c:v>
                </c:pt>
              </c:numCache>
            </c:numRef>
          </c:val>
        </c:ser>
        <c:ser>
          <c:idx val="2"/>
          <c:order val="2"/>
          <c:tx>
            <c:v>in NaCl solution</c:v>
          </c:tx>
          <c:dLbls>
            <c:numFmt formatCode="#,##0.00" sourceLinked="0"/>
            <c:showVal val="1"/>
          </c:dLbls>
          <c:errBars>
            <c:errBarType val="both"/>
            <c:errValType val="cust"/>
            <c:plus>
              <c:numRef>
                <c:f>Sheet1!$M$25:$M$28</c:f>
                <c:numCache>
                  <c:formatCode>General</c:formatCode>
                  <c:ptCount val="4"/>
                  <c:pt idx="1">
                    <c:v>2.9063305136557332E-2</c:v>
                  </c:pt>
                  <c:pt idx="2">
                    <c:v>0.12493083067958197</c:v>
                  </c:pt>
                  <c:pt idx="3">
                    <c:v>0.12519220642822709</c:v>
                  </c:pt>
                </c:numCache>
              </c:numRef>
            </c:plus>
            <c:minus>
              <c:numRef>
                <c:f>Sheet1!$M$25:$M$28</c:f>
                <c:numCache>
                  <c:formatCode>General</c:formatCode>
                  <c:ptCount val="4"/>
                  <c:pt idx="1">
                    <c:v>2.9063305136557332E-2</c:v>
                  </c:pt>
                  <c:pt idx="2">
                    <c:v>0.12493083067958197</c:v>
                  </c:pt>
                  <c:pt idx="3">
                    <c:v>0.12519220642822709</c:v>
                  </c:pt>
                </c:numCache>
              </c:numRef>
            </c:minus>
          </c:errBars>
          <c:val>
            <c:numRef>
              <c:f>Sheet1!$L$25:$L$28</c:f>
              <c:numCache>
                <c:formatCode>General</c:formatCode>
                <c:ptCount val="4"/>
                <c:pt idx="1">
                  <c:v>1.3267076622487013</c:v>
                </c:pt>
                <c:pt idx="2">
                  <c:v>5.4090554128834647</c:v>
                </c:pt>
                <c:pt idx="3">
                  <c:v>1.4750770332353726</c:v>
                </c:pt>
              </c:numCache>
            </c:numRef>
          </c:val>
        </c:ser>
        <c:ser>
          <c:idx val="3"/>
          <c:order val="3"/>
          <c:tx>
            <c:v>in MgCl2</c:v>
          </c:tx>
          <c:dLbls>
            <c:numFmt formatCode="#,##0.00" sourceLinked="0"/>
            <c:showVal val="1"/>
          </c:dLbls>
          <c:errBars>
            <c:errBarType val="both"/>
            <c:errValType val="cust"/>
            <c:plus>
              <c:numRef>
                <c:f>Sheet1!$R$25:$R$28</c:f>
                <c:numCache>
                  <c:formatCode>General</c:formatCode>
                  <c:ptCount val="4"/>
                  <c:pt idx="1">
                    <c:v>6.4707547060555322E-3</c:v>
                  </c:pt>
                  <c:pt idx="2">
                    <c:v>0.13022621600676157</c:v>
                  </c:pt>
                </c:numCache>
              </c:numRef>
            </c:plus>
            <c:minus>
              <c:numRef>
                <c:f>Sheet1!$R$25:$R$28</c:f>
                <c:numCache>
                  <c:formatCode>General</c:formatCode>
                  <c:ptCount val="4"/>
                  <c:pt idx="1">
                    <c:v>6.4707547060555322E-3</c:v>
                  </c:pt>
                  <c:pt idx="2">
                    <c:v>0.13022621600676157</c:v>
                  </c:pt>
                </c:numCache>
              </c:numRef>
            </c:minus>
          </c:errBars>
          <c:val>
            <c:numRef>
              <c:f>Sheet1!$Q$25:$Q$28</c:f>
              <c:numCache>
                <c:formatCode>General</c:formatCode>
                <c:ptCount val="4"/>
                <c:pt idx="1">
                  <c:v>1.0957317774380351</c:v>
                </c:pt>
                <c:pt idx="2">
                  <c:v>4.9053668646644191</c:v>
                </c:pt>
              </c:numCache>
            </c:numRef>
          </c:val>
        </c:ser>
        <c:gapWidth val="47"/>
        <c:overlap val="-1"/>
        <c:axId val="100582528"/>
        <c:axId val="100584448"/>
      </c:barChart>
      <c:catAx>
        <c:axId val="100582528"/>
        <c:scaling>
          <c:orientation val="minMax"/>
        </c:scaling>
        <c:axPos val="b"/>
        <c:tickLblPos val="nextTo"/>
        <c:crossAx val="100584448"/>
        <c:crosses val="autoZero"/>
        <c:auto val="1"/>
        <c:lblAlgn val="ctr"/>
        <c:lblOffset val="100"/>
      </c:catAx>
      <c:valAx>
        <c:axId val="10058444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C12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Adsorption </a:t>
                </a:r>
                <a:r>
                  <a:rPr lang="en-US" dirty="0"/>
                  <a:t>at the plateau (mg/m2)</a:t>
                </a:r>
              </a:p>
            </c:rich>
          </c:tx>
          <c:layout/>
        </c:title>
        <c:numFmt formatCode="General" sourceLinked="1"/>
        <c:tickLblPos val="nextTo"/>
        <c:crossAx val="100582528"/>
        <c:crosses val="autoZero"/>
        <c:crossBetween val="between"/>
      </c:valAx>
    </c:plotArea>
    <c:plotVisOnly val="1"/>
  </c:chart>
  <c:spPr>
    <a:ln w="76200"/>
  </c:spPr>
  <c:txPr>
    <a:bodyPr/>
    <a:lstStyle/>
    <a:p>
      <a:pPr>
        <a:defRPr sz="2000" b="1"/>
      </a:pPr>
      <a:endParaRPr lang="en-US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8122824924662195"/>
          <c:y val="9.5597112860892383E-2"/>
          <c:w val="0.51321619519782247"/>
          <c:h val="0.66211548556430444"/>
        </c:manualLayout>
      </c:layout>
      <c:barChart>
        <c:barDir val="col"/>
        <c:grouping val="clustered"/>
        <c:ser>
          <c:idx val="0"/>
          <c:order val="0"/>
          <c:tx>
            <c:v>in DI water</c:v>
          </c:tx>
          <c:dLbls>
            <c:dLbl>
              <c:idx val="0"/>
              <c:layout>
                <c:manualLayout>
                  <c:x val="-7.2727272727272797E-3"/>
                  <c:y val="-7.1055381400208964E-2"/>
                </c:manualLayout>
              </c:layout>
              <c:showVal val="1"/>
            </c:dLbl>
            <c:numFmt formatCode="#,##0.00" sourceLinked="0"/>
            <c:showVal val="1"/>
          </c:dLbls>
          <c:errBars>
            <c:errBarType val="both"/>
            <c:errValType val="cust"/>
            <c:plus>
              <c:numRef>
                <c:f>Sheet1!$C$27</c:f>
                <c:numCache>
                  <c:formatCode>General</c:formatCode>
                  <c:ptCount val="1"/>
                  <c:pt idx="0">
                    <c:v>0.2281834267203923</c:v>
                  </c:pt>
                </c:numCache>
              </c:numRef>
            </c:plus>
            <c:minus>
              <c:numRef>
                <c:f>Sheet1!$C$27</c:f>
                <c:numCache>
                  <c:formatCode>General</c:formatCode>
                  <c:ptCount val="1"/>
                  <c:pt idx="0">
                    <c:v>0.2281834267203923</c:v>
                  </c:pt>
                </c:numCache>
              </c:numRef>
            </c:minus>
          </c:errBars>
          <c:cat>
            <c:strRef>
              <c:f>Sheet1!$A$27</c:f>
              <c:strCache>
                <c:ptCount val="1"/>
                <c:pt idx="0">
                  <c:v>Silica</c:v>
                </c:pt>
              </c:strCache>
            </c:strRef>
          </c:cat>
          <c:val>
            <c:numRef>
              <c:f>Sheet1!$B$27</c:f>
              <c:numCache>
                <c:formatCode>General</c:formatCode>
                <c:ptCount val="1"/>
                <c:pt idx="0">
                  <c:v>5.3299346998853849</c:v>
                </c:pt>
              </c:numCache>
            </c:numRef>
          </c:val>
        </c:ser>
        <c:ser>
          <c:idx val="1"/>
          <c:order val="1"/>
          <c:tx>
            <c:v>in ADCO brine</c:v>
          </c:tx>
          <c:dLbls>
            <c:numFmt formatCode="#,##0.00" sourceLinked="0"/>
            <c:showVal val="1"/>
          </c:dLbls>
          <c:errBars>
            <c:errBarType val="both"/>
            <c:errValType val="cust"/>
            <c:plus>
              <c:numRef>
                <c:f>Sheet1!$H$27</c:f>
                <c:numCache>
                  <c:formatCode>General</c:formatCode>
                  <c:ptCount val="1"/>
                  <c:pt idx="0">
                    <c:v>0.13486350104423561</c:v>
                  </c:pt>
                </c:numCache>
              </c:numRef>
            </c:plus>
            <c:minus>
              <c:numRef>
                <c:f>Sheet1!$H$27</c:f>
                <c:numCache>
                  <c:formatCode>General</c:formatCode>
                  <c:ptCount val="1"/>
                  <c:pt idx="0">
                    <c:v>0.13486350104423561</c:v>
                  </c:pt>
                </c:numCache>
              </c:numRef>
            </c:minus>
          </c:errBars>
          <c:cat>
            <c:strRef>
              <c:f>Sheet1!$A$27</c:f>
              <c:strCache>
                <c:ptCount val="1"/>
                <c:pt idx="0">
                  <c:v>Silica</c:v>
                </c:pt>
              </c:strCache>
            </c:strRef>
          </c:cat>
          <c:val>
            <c:numRef>
              <c:f>Sheet1!$G$27</c:f>
              <c:numCache>
                <c:formatCode>General</c:formatCode>
                <c:ptCount val="1"/>
                <c:pt idx="0">
                  <c:v>4.2554952250847773</c:v>
                </c:pt>
              </c:numCache>
            </c:numRef>
          </c:val>
        </c:ser>
        <c:ser>
          <c:idx val="2"/>
          <c:order val="2"/>
          <c:tx>
            <c:v>in NaCl solution</c:v>
          </c:tx>
          <c:dLbls>
            <c:numFmt formatCode="#,##0.00" sourceLinked="0"/>
            <c:showVal val="1"/>
          </c:dLbls>
          <c:errBars>
            <c:errBarType val="both"/>
            <c:errValType val="cust"/>
            <c:plus>
              <c:numRef>
                <c:f>Sheet1!$M$27</c:f>
                <c:numCache>
                  <c:formatCode>General</c:formatCode>
                  <c:ptCount val="1"/>
                  <c:pt idx="0">
                    <c:v>0.12493083067958197</c:v>
                  </c:pt>
                </c:numCache>
              </c:numRef>
            </c:plus>
            <c:minus>
              <c:numRef>
                <c:f>Sheet1!$M$27</c:f>
                <c:numCache>
                  <c:formatCode>General</c:formatCode>
                  <c:ptCount val="1"/>
                  <c:pt idx="0">
                    <c:v>0.12493083067958197</c:v>
                  </c:pt>
                </c:numCache>
              </c:numRef>
            </c:minus>
          </c:errBars>
          <c:cat>
            <c:strRef>
              <c:f>Sheet1!$A$27</c:f>
              <c:strCache>
                <c:ptCount val="1"/>
                <c:pt idx="0">
                  <c:v>Silica</c:v>
                </c:pt>
              </c:strCache>
            </c:strRef>
          </c:cat>
          <c:val>
            <c:numRef>
              <c:f>Sheet1!$L$27</c:f>
              <c:numCache>
                <c:formatCode>General</c:formatCode>
                <c:ptCount val="1"/>
                <c:pt idx="0">
                  <c:v>5.4090554128834647</c:v>
                </c:pt>
              </c:numCache>
            </c:numRef>
          </c:val>
        </c:ser>
        <c:ser>
          <c:idx val="3"/>
          <c:order val="3"/>
          <c:tx>
            <c:v>in MgCl2</c:v>
          </c:tx>
          <c:dLbls>
            <c:numFmt formatCode="#,##0.00" sourceLinked="0"/>
            <c:showVal val="1"/>
          </c:dLbls>
          <c:errBars>
            <c:errBarType val="both"/>
            <c:errValType val="cust"/>
            <c:plus>
              <c:numRef>
                <c:f>Sheet1!$R$27</c:f>
                <c:numCache>
                  <c:formatCode>General</c:formatCode>
                  <c:ptCount val="1"/>
                  <c:pt idx="0">
                    <c:v>0.13022621600676157</c:v>
                  </c:pt>
                </c:numCache>
              </c:numRef>
            </c:plus>
            <c:minus>
              <c:numRef>
                <c:f>Sheet1!$R$27</c:f>
                <c:numCache>
                  <c:formatCode>General</c:formatCode>
                  <c:ptCount val="1"/>
                  <c:pt idx="0">
                    <c:v>0.13022621600676157</c:v>
                  </c:pt>
                </c:numCache>
              </c:numRef>
            </c:minus>
          </c:errBars>
          <c:cat>
            <c:strRef>
              <c:f>Sheet1!$A$27</c:f>
              <c:strCache>
                <c:ptCount val="1"/>
                <c:pt idx="0">
                  <c:v>Silica</c:v>
                </c:pt>
              </c:strCache>
            </c:strRef>
          </c:cat>
          <c:val>
            <c:numRef>
              <c:f>Sheet1!$Q$27</c:f>
              <c:numCache>
                <c:formatCode>General</c:formatCode>
                <c:ptCount val="1"/>
                <c:pt idx="0">
                  <c:v>4.9053668646644191</c:v>
                </c:pt>
              </c:numCache>
            </c:numRef>
          </c:val>
        </c:ser>
        <c:axId val="91582848"/>
        <c:axId val="91811840"/>
      </c:barChart>
      <c:catAx>
        <c:axId val="91582848"/>
        <c:scaling>
          <c:orientation val="minMax"/>
        </c:scaling>
        <c:axPos val="b"/>
        <c:tickLblPos val="nextTo"/>
        <c:crossAx val="91811840"/>
        <c:crosses val="autoZero"/>
        <c:auto val="1"/>
        <c:lblAlgn val="ctr"/>
        <c:lblOffset val="100"/>
      </c:catAx>
      <c:valAx>
        <c:axId val="9181184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Adsorption at the plateau (mg/m2)</a:t>
                </a:r>
              </a:p>
            </c:rich>
          </c:tx>
          <c:layout/>
        </c:title>
        <c:numFmt formatCode="General" sourceLinked="1"/>
        <c:tickLblPos val="nextTo"/>
        <c:crossAx val="91582848"/>
        <c:crosses val="autoZero"/>
        <c:crossBetween val="between"/>
      </c:valAx>
    </c:plotArea>
    <c:plotVisOnly val="1"/>
  </c:chart>
  <c:txPr>
    <a:bodyPr/>
    <a:lstStyle/>
    <a:p>
      <a:pPr>
        <a:defRPr sz="2000"/>
      </a:pPr>
      <a:endParaRPr lang="en-US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6394822238129325"/>
          <c:y val="8.9797697848939678E-2"/>
          <c:w val="0.57241541398234319"/>
          <c:h val="0.68261330675034937"/>
        </c:manualLayout>
      </c:layout>
      <c:barChart>
        <c:barDir val="col"/>
        <c:grouping val="clustered"/>
        <c:ser>
          <c:idx val="0"/>
          <c:order val="0"/>
          <c:tx>
            <c:v>in DI water</c:v>
          </c:tx>
          <c:dLbls>
            <c:dLbl>
              <c:idx val="0"/>
              <c:layout>
                <c:manualLayout>
                  <c:x val="-7.2727272727272779E-3"/>
                  <c:y val="-2.2509647109158409E-2"/>
                </c:manualLayout>
              </c:layout>
              <c:showVal val="1"/>
            </c:dLbl>
            <c:numFmt formatCode="#,##0.00" sourceLinked="0"/>
            <c:showVal val="1"/>
          </c:dLbls>
          <c:errBars>
            <c:errBarType val="both"/>
            <c:errValType val="cust"/>
            <c:plus>
              <c:numRef>
                <c:f>Sheet1!$C$28</c:f>
                <c:numCache>
                  <c:formatCode>General</c:formatCode>
                  <c:ptCount val="1"/>
                  <c:pt idx="0">
                    <c:v>5.3394348662427205E-2</c:v>
                  </c:pt>
                </c:numCache>
              </c:numRef>
            </c:plus>
            <c:minus>
              <c:numRef>
                <c:f>Sheet1!$C$28</c:f>
                <c:numCache>
                  <c:formatCode>General</c:formatCode>
                  <c:ptCount val="1"/>
                  <c:pt idx="0">
                    <c:v>5.3394348662427205E-2</c:v>
                  </c:pt>
                </c:numCache>
              </c:numRef>
            </c:minus>
          </c:errBars>
          <c:cat>
            <c:strRef>
              <c:f>Sheet1!$A$28</c:f>
              <c:strCache>
                <c:ptCount val="1"/>
                <c:pt idx="0">
                  <c:v>Kaolin</c:v>
                </c:pt>
              </c:strCache>
            </c:strRef>
          </c:cat>
          <c:val>
            <c:numRef>
              <c:f>Sheet1!$B$28</c:f>
              <c:numCache>
                <c:formatCode>General</c:formatCode>
                <c:ptCount val="1"/>
                <c:pt idx="0">
                  <c:v>1.7883957663232095</c:v>
                </c:pt>
              </c:numCache>
            </c:numRef>
          </c:val>
        </c:ser>
        <c:ser>
          <c:idx val="1"/>
          <c:order val="1"/>
          <c:tx>
            <c:v>in ADCO brine</c:v>
          </c:tx>
          <c:dLbls>
            <c:numFmt formatCode="#,##0.00" sourceLinked="0"/>
            <c:showVal val="1"/>
          </c:dLbls>
          <c:errBars>
            <c:errBarType val="both"/>
            <c:errValType val="cust"/>
            <c:plus>
              <c:numRef>
                <c:f>Sheet1!$H$28</c:f>
                <c:numCache>
                  <c:formatCode>General</c:formatCode>
                  <c:ptCount val="1"/>
                  <c:pt idx="0">
                    <c:v>4.7077506979140329E-2</c:v>
                  </c:pt>
                </c:numCache>
              </c:numRef>
            </c:plus>
            <c:minus>
              <c:numRef>
                <c:f>Sheet1!$H$28</c:f>
                <c:numCache>
                  <c:formatCode>General</c:formatCode>
                  <c:ptCount val="1"/>
                  <c:pt idx="0">
                    <c:v>4.7077506979140329E-2</c:v>
                  </c:pt>
                </c:numCache>
              </c:numRef>
            </c:minus>
          </c:errBars>
          <c:cat>
            <c:strRef>
              <c:f>Sheet1!$A$28</c:f>
              <c:strCache>
                <c:ptCount val="1"/>
                <c:pt idx="0">
                  <c:v>Kaolin</c:v>
                </c:pt>
              </c:strCache>
            </c:strRef>
          </c:cat>
          <c:val>
            <c:numRef>
              <c:f>Sheet1!$G$28</c:f>
              <c:numCache>
                <c:formatCode>General</c:formatCode>
                <c:ptCount val="1"/>
                <c:pt idx="0">
                  <c:v>1.2262980866829725</c:v>
                </c:pt>
              </c:numCache>
            </c:numRef>
          </c:val>
        </c:ser>
        <c:ser>
          <c:idx val="2"/>
          <c:order val="2"/>
          <c:tx>
            <c:v>in NaCl solution</c:v>
          </c:tx>
          <c:dLbls>
            <c:dLbl>
              <c:idx val="0"/>
              <c:layout>
                <c:manualLayout>
                  <c:x val="0"/>
                  <c:y val="-3.3437826541274834E-2"/>
                </c:manualLayout>
              </c:layout>
              <c:showVal val="1"/>
            </c:dLbl>
            <c:numFmt formatCode="#,##0.00" sourceLinked="0"/>
            <c:showVal val="1"/>
          </c:dLbls>
          <c:errBars>
            <c:errBarType val="both"/>
            <c:errValType val="cust"/>
            <c:plus>
              <c:numRef>
                <c:f>Sheet1!$M$28</c:f>
                <c:numCache>
                  <c:formatCode>General</c:formatCode>
                  <c:ptCount val="1"/>
                  <c:pt idx="0">
                    <c:v>0.12519220642822709</c:v>
                  </c:pt>
                </c:numCache>
              </c:numRef>
            </c:plus>
            <c:minus>
              <c:numRef>
                <c:f>Sheet1!$M$28</c:f>
                <c:numCache>
                  <c:formatCode>General</c:formatCode>
                  <c:ptCount val="1"/>
                  <c:pt idx="0">
                    <c:v>0.12519220642822709</c:v>
                  </c:pt>
                </c:numCache>
              </c:numRef>
            </c:minus>
          </c:errBars>
          <c:cat>
            <c:strRef>
              <c:f>Sheet1!$A$28</c:f>
              <c:strCache>
                <c:ptCount val="1"/>
                <c:pt idx="0">
                  <c:v>Kaolin</c:v>
                </c:pt>
              </c:strCache>
            </c:strRef>
          </c:cat>
          <c:val>
            <c:numRef>
              <c:f>Sheet1!$L$28</c:f>
              <c:numCache>
                <c:formatCode>General</c:formatCode>
                <c:ptCount val="1"/>
                <c:pt idx="0">
                  <c:v>1.4750770332353726</c:v>
                </c:pt>
              </c:numCache>
            </c:numRef>
          </c:val>
        </c:ser>
        <c:axId val="124197120"/>
        <c:axId val="114716672"/>
      </c:barChart>
      <c:catAx>
        <c:axId val="124197120"/>
        <c:scaling>
          <c:orientation val="minMax"/>
        </c:scaling>
        <c:axPos val="b"/>
        <c:tickLblPos val="nextTo"/>
        <c:crossAx val="114716672"/>
        <c:crosses val="autoZero"/>
        <c:auto val="1"/>
        <c:lblAlgn val="ctr"/>
        <c:lblOffset val="100"/>
      </c:catAx>
      <c:valAx>
        <c:axId val="11471667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Adsorption at the plateau (mg/m2)</a:t>
                </a:r>
              </a:p>
            </c:rich>
          </c:tx>
          <c:layout/>
        </c:title>
        <c:numFmt formatCode="General" sourceLinked="1"/>
        <c:tickLblPos val="nextTo"/>
        <c:crossAx val="124197120"/>
        <c:crosses val="autoZero"/>
        <c:crossBetween val="between"/>
      </c:valAx>
    </c:plotArea>
    <c:plotVisOnly val="1"/>
  </c:chart>
  <c:txPr>
    <a:bodyPr/>
    <a:lstStyle/>
    <a:p>
      <a:pPr>
        <a:defRPr sz="2000"/>
      </a:pPr>
      <a:endParaRPr lang="en-US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7013494775417223"/>
          <c:y val="8.1940382452193469E-2"/>
          <c:w val="0.56571410884960149"/>
          <c:h val="0.710384701912261"/>
        </c:manualLayout>
      </c:layout>
      <c:barChart>
        <c:barDir val="col"/>
        <c:grouping val="clustered"/>
        <c:ser>
          <c:idx val="0"/>
          <c:order val="0"/>
          <c:tx>
            <c:v>in DI water</c:v>
          </c:tx>
          <c:dLbls>
            <c:dLbl>
              <c:idx val="0"/>
              <c:layout>
                <c:manualLayout>
                  <c:x val="-7.2727272727272779E-3"/>
                  <c:y val="-7.1055381400208964E-2"/>
                </c:manualLayout>
              </c:layout>
              <c:showVal val="1"/>
            </c:dLbl>
            <c:numFmt formatCode="#,##0.00" sourceLinked="0"/>
            <c:showVal val="1"/>
          </c:dLbls>
          <c:errBars>
            <c:errBarType val="both"/>
            <c:errValType val="cust"/>
            <c:plus>
              <c:numRef>
                <c:f>Sheet1!$C$26</c:f>
                <c:numCache>
                  <c:formatCode>General</c:formatCode>
                  <c:ptCount val="1"/>
                  <c:pt idx="0">
                    <c:v>0.14516273214315542</c:v>
                  </c:pt>
                </c:numCache>
              </c:numRef>
            </c:plus>
            <c:minus>
              <c:numRef>
                <c:f>Sheet1!$C$26</c:f>
                <c:numCache>
                  <c:formatCode>General</c:formatCode>
                  <c:ptCount val="1"/>
                  <c:pt idx="0">
                    <c:v>0.14516273214315542</c:v>
                  </c:pt>
                </c:numCache>
              </c:numRef>
            </c:minus>
          </c:errBars>
          <c:cat>
            <c:strRef>
              <c:f>Sheet1!$A$26</c:f>
              <c:strCache>
                <c:ptCount val="1"/>
                <c:pt idx="0">
                  <c:v>Dolomite</c:v>
                </c:pt>
              </c:strCache>
            </c:strRef>
          </c:cat>
          <c:val>
            <c:numRef>
              <c:f>Sheet1!$B$26</c:f>
              <c:numCache>
                <c:formatCode>General</c:formatCode>
                <c:ptCount val="1"/>
                <c:pt idx="0">
                  <c:v>2.2122516690037335</c:v>
                </c:pt>
              </c:numCache>
            </c:numRef>
          </c:val>
        </c:ser>
        <c:ser>
          <c:idx val="1"/>
          <c:order val="1"/>
          <c:tx>
            <c:v>in ADCO brine</c:v>
          </c:tx>
          <c:dLbls>
            <c:numFmt formatCode="#,##0.00" sourceLinked="0"/>
            <c:showVal val="1"/>
          </c:dLbls>
          <c:errBars>
            <c:errBarType val="both"/>
            <c:errValType val="cust"/>
            <c:plus>
              <c:numRef>
                <c:f>Sheet1!$H$26</c:f>
                <c:numCache>
                  <c:formatCode>General</c:formatCode>
                  <c:ptCount val="1"/>
                  <c:pt idx="0">
                    <c:v>0.10087197751626049</c:v>
                  </c:pt>
                </c:numCache>
              </c:numRef>
            </c:plus>
            <c:minus>
              <c:numRef>
                <c:f>Sheet1!$H$26</c:f>
                <c:numCache>
                  <c:formatCode>General</c:formatCode>
                  <c:ptCount val="1"/>
                  <c:pt idx="0">
                    <c:v>0.10087197751626049</c:v>
                  </c:pt>
                </c:numCache>
              </c:numRef>
            </c:minus>
          </c:errBars>
          <c:cat>
            <c:strRef>
              <c:f>Sheet1!$A$26</c:f>
              <c:strCache>
                <c:ptCount val="1"/>
                <c:pt idx="0">
                  <c:v>Dolomite</c:v>
                </c:pt>
              </c:strCache>
            </c:strRef>
          </c:cat>
          <c:val>
            <c:numRef>
              <c:f>Sheet1!$G$26</c:f>
              <c:numCache>
                <c:formatCode>General</c:formatCode>
                <c:ptCount val="1"/>
                <c:pt idx="0">
                  <c:v>1.3874283746263101</c:v>
                </c:pt>
              </c:numCache>
            </c:numRef>
          </c:val>
        </c:ser>
        <c:ser>
          <c:idx val="2"/>
          <c:order val="2"/>
          <c:tx>
            <c:v>in NaCl solution</c:v>
          </c:tx>
          <c:dLbls>
            <c:numFmt formatCode="#,##0.00" sourceLinked="0"/>
            <c:showVal val="1"/>
          </c:dLbls>
          <c:errBars>
            <c:errBarType val="both"/>
            <c:errValType val="cust"/>
            <c:plus>
              <c:numRef>
                <c:f>Sheet1!$M$26</c:f>
                <c:numCache>
                  <c:formatCode>General</c:formatCode>
                  <c:ptCount val="1"/>
                  <c:pt idx="0">
                    <c:v>2.9063305136557332E-2</c:v>
                  </c:pt>
                </c:numCache>
              </c:numRef>
            </c:plus>
            <c:minus>
              <c:numRef>
                <c:f>Sheet1!$M$26</c:f>
                <c:numCache>
                  <c:formatCode>General</c:formatCode>
                  <c:ptCount val="1"/>
                  <c:pt idx="0">
                    <c:v>2.9063305136557332E-2</c:v>
                  </c:pt>
                </c:numCache>
              </c:numRef>
            </c:minus>
          </c:errBars>
          <c:cat>
            <c:strRef>
              <c:f>Sheet1!$A$26</c:f>
              <c:strCache>
                <c:ptCount val="1"/>
                <c:pt idx="0">
                  <c:v>Dolomite</c:v>
                </c:pt>
              </c:strCache>
            </c:strRef>
          </c:cat>
          <c:val>
            <c:numRef>
              <c:f>Sheet1!$L$26</c:f>
              <c:numCache>
                <c:formatCode>General</c:formatCode>
                <c:ptCount val="1"/>
                <c:pt idx="0">
                  <c:v>1.3267076622487013</c:v>
                </c:pt>
              </c:numCache>
            </c:numRef>
          </c:val>
        </c:ser>
        <c:ser>
          <c:idx val="3"/>
          <c:order val="3"/>
          <c:tx>
            <c:v>in MgCl2</c:v>
          </c:tx>
          <c:dLbls>
            <c:numFmt formatCode="#,##0.00" sourceLinked="0"/>
            <c:showVal val="1"/>
          </c:dLbls>
          <c:errBars>
            <c:errBarType val="both"/>
            <c:errValType val="cust"/>
            <c:plus>
              <c:numRef>
                <c:f>Sheet1!$R$26</c:f>
                <c:numCache>
                  <c:formatCode>General</c:formatCode>
                  <c:ptCount val="1"/>
                  <c:pt idx="0">
                    <c:v>6.4707547060555322E-3</c:v>
                  </c:pt>
                </c:numCache>
              </c:numRef>
            </c:plus>
            <c:minus>
              <c:numRef>
                <c:f>Sheet1!$R$26</c:f>
                <c:numCache>
                  <c:formatCode>General</c:formatCode>
                  <c:ptCount val="1"/>
                  <c:pt idx="0">
                    <c:v>6.4707547060555322E-3</c:v>
                  </c:pt>
                </c:numCache>
              </c:numRef>
            </c:minus>
          </c:errBars>
          <c:cat>
            <c:strRef>
              <c:f>Sheet1!$A$26</c:f>
              <c:strCache>
                <c:ptCount val="1"/>
                <c:pt idx="0">
                  <c:v>Dolomite</c:v>
                </c:pt>
              </c:strCache>
            </c:strRef>
          </c:cat>
          <c:val>
            <c:numRef>
              <c:f>Sheet1!$Q$26</c:f>
              <c:numCache>
                <c:formatCode>General</c:formatCode>
                <c:ptCount val="1"/>
                <c:pt idx="0">
                  <c:v>1.0957317774380351</c:v>
                </c:pt>
              </c:numCache>
            </c:numRef>
          </c:val>
        </c:ser>
        <c:axId val="126727680"/>
        <c:axId val="126729216"/>
      </c:barChart>
      <c:catAx>
        <c:axId val="126727680"/>
        <c:scaling>
          <c:orientation val="minMax"/>
        </c:scaling>
        <c:axPos val="b"/>
        <c:tickLblPos val="nextTo"/>
        <c:crossAx val="126729216"/>
        <c:crosses val="autoZero"/>
        <c:auto val="1"/>
        <c:lblAlgn val="ctr"/>
        <c:lblOffset val="100"/>
      </c:catAx>
      <c:valAx>
        <c:axId val="12672921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Adsorption at the plateau (mg/m2)</a:t>
                </a:r>
              </a:p>
            </c:rich>
          </c:tx>
          <c:layout/>
        </c:title>
        <c:numFmt formatCode="General" sourceLinked="1"/>
        <c:tickLblPos val="nextTo"/>
        <c:crossAx val="126727680"/>
        <c:crosses val="autoZero"/>
        <c:crossBetween val="between"/>
      </c:valAx>
    </c:plotArea>
    <c:plotVisOnly val="1"/>
  </c:chart>
  <c:txPr>
    <a:bodyPr/>
    <a:lstStyle/>
    <a:p>
      <a:pPr>
        <a:defRPr sz="2000"/>
      </a:pPr>
      <a:endParaRPr lang="en-US"/>
    </a:p>
  </c:txPr>
  <c:externalData r:id="rId1"/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0.15517</cdr:x>
      <cdr:y>0.03279</cdr:y>
    </cdr:from>
    <cdr:to>
      <cdr:x>0.42241</cdr:x>
      <cdr:y>0.36162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371600" y="152400"/>
          <a:ext cx="2362200" cy="1528482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0.14655</cdr:x>
      <cdr:y>0.19672</cdr:y>
    </cdr:from>
    <cdr:to>
      <cdr:x>0.42241</cdr:x>
      <cdr:y>0.36066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1295400" y="914400"/>
          <a:ext cx="2438400" cy="7620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0.15517</cdr:x>
      <cdr:y>0.03279</cdr:y>
    </cdr:from>
    <cdr:to>
      <cdr:x>0.42241</cdr:x>
      <cdr:y>0.36162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371600" y="152400"/>
          <a:ext cx="2362200" cy="1528482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0.73529</cdr:x>
      <cdr:y>0.06667</cdr:y>
    </cdr:from>
    <cdr:to>
      <cdr:x>1</cdr:x>
      <cdr:y>0.66667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051176" y="152400"/>
          <a:ext cx="2178424" cy="1371600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0.73636</cdr:x>
      <cdr:y>0.06262</cdr:y>
    </cdr:from>
    <cdr:to>
      <cdr:x>0.99091</cdr:x>
      <cdr:y>0.73894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172200" y="152400"/>
          <a:ext cx="2133600" cy="1645920"/>
        </a:xfrm>
        <a:prstGeom xmlns:a="http://schemas.openxmlformats.org/drawingml/2006/main" prst="rect">
          <a:avLst/>
        </a:prstGeom>
      </cdr:spPr>
    </cdr:pic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0.72642</cdr:x>
      <cdr:y>0.05714</cdr:y>
    </cdr:from>
    <cdr:to>
      <cdr:x>0.99057</cdr:x>
      <cdr:y>0.67429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867400" y="152400"/>
          <a:ext cx="2133600" cy="164592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2D6EC-FD11-4F59-BE02-255F126B8B70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23E18F-B7CE-4FD3-BBC8-97B0C9CA96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1CE92-92CF-4270-B042-4F1CE9E93C8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1CE92-92CF-4270-B042-4F1CE9E93C8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1CE92-92CF-4270-B042-4F1CE9E93C8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1CE92-92CF-4270-B042-4F1CE9E93C8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1CE92-92CF-4270-B042-4F1CE9E93C8C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1CE92-92CF-4270-B042-4F1CE9E93C8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1CE92-92CF-4270-B042-4F1CE9E93C8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1CE92-92CF-4270-B042-4F1CE9E93C8C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3505-1FFD-443C-93AA-77D36F055C3B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F13A-ACDA-4C7C-AEE3-EFE9DD3F4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3505-1FFD-443C-93AA-77D36F055C3B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F13A-ACDA-4C7C-AEE3-EFE9DD3F4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3505-1FFD-443C-93AA-77D36F055C3B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F13A-ACDA-4C7C-AEE3-EFE9DD3F4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3505-1FFD-443C-93AA-77D36F055C3B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F13A-ACDA-4C7C-AEE3-EFE9DD3F4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3505-1FFD-443C-93AA-77D36F055C3B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F13A-ACDA-4C7C-AEE3-EFE9DD3F4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3505-1FFD-443C-93AA-77D36F055C3B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F13A-ACDA-4C7C-AEE3-EFE9DD3F4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3505-1FFD-443C-93AA-77D36F055C3B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F13A-ACDA-4C7C-AEE3-EFE9DD3F4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3505-1FFD-443C-93AA-77D36F055C3B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F13A-ACDA-4C7C-AEE3-EFE9DD3F4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3505-1FFD-443C-93AA-77D36F055C3B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F13A-ACDA-4C7C-AEE3-EFE9DD3F4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3505-1FFD-443C-93AA-77D36F055C3B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F13A-ACDA-4C7C-AEE3-EFE9DD3F4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D3505-1FFD-443C-93AA-77D36F055C3B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CF13A-ACDA-4C7C-AEE3-EFE9DD3F4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D3505-1FFD-443C-93AA-77D36F055C3B}" type="datetimeFigureOut">
              <a:rPr lang="en-US" smtClean="0"/>
              <a:pPr/>
              <a:t>4/21/2012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CF13A-ACDA-4C7C-AEE3-EFE9DD3F4A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0"/>
            <a:ext cx="9144000" cy="83661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b="1" i="0" dirty="0" smtClean="0"/>
              <a:t>Cationic Surfactant Adsorption on Natural Carbonate Mineral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4092575"/>
            <a:ext cx="5715000" cy="1774825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Leyu</a:t>
            </a:r>
            <a:r>
              <a:rPr lang="en-US" dirty="0" smtClean="0"/>
              <a:t> Cui, Kun Ma and George J. </a:t>
            </a:r>
            <a:r>
              <a:rPr lang="en-US" dirty="0" err="1" smtClean="0"/>
              <a:t>Hirasaki</a:t>
            </a:r>
            <a:r>
              <a:rPr lang="en-US" dirty="0" smtClean="0"/>
              <a:t> </a:t>
            </a:r>
          </a:p>
          <a:p>
            <a:r>
              <a:rPr lang="en-US" dirty="0" smtClean="0"/>
              <a:t>Sponsored by The Petroleum Institute/ADNOC</a:t>
            </a:r>
          </a:p>
          <a:p>
            <a:pPr algn="ctr" eaLnBrk="1" hangingPunct="1"/>
            <a:r>
              <a:rPr lang="en-US" dirty="0" smtClean="0"/>
              <a:t>Rice University  </a:t>
            </a:r>
            <a:endParaRPr lang="en-US" altLang="ja-JP" u="sng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38" y="119063"/>
            <a:ext cx="7772400" cy="170973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Why is adsorption larger on limestone and dolomite compared to calcite?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482013" cy="3689350"/>
          </a:xfrm>
          <a:solidFill>
            <a:schemeClr val="bg1"/>
          </a:solidFill>
        </p:spPr>
        <p:txBody>
          <a:bodyPr/>
          <a:lstStyle/>
          <a:p>
            <a:r>
              <a:rPr lang="en-US" b="1" dirty="0" smtClean="0"/>
              <a:t>Hypothesis: Natural limestone and dolomite contain silicate minerals that adsorb cationic surfactants</a:t>
            </a:r>
          </a:p>
          <a:p>
            <a:pPr lvl="1"/>
            <a:r>
              <a:rPr lang="en-US" b="1" dirty="0" smtClean="0"/>
              <a:t>Clays and </a:t>
            </a:r>
            <a:r>
              <a:rPr lang="en-US" b="1" dirty="0" err="1" smtClean="0"/>
              <a:t>chert</a:t>
            </a:r>
            <a:r>
              <a:rPr lang="en-US" b="1" dirty="0" smtClean="0"/>
              <a:t> (silica)</a:t>
            </a:r>
          </a:p>
          <a:p>
            <a:pPr lvl="1"/>
            <a:r>
              <a:rPr lang="en-US" b="1" dirty="0" smtClean="0"/>
              <a:t>Analyze with XPS and </a:t>
            </a:r>
            <a:r>
              <a:rPr lang="en-US" b="1" dirty="0" smtClean="0"/>
              <a:t>EDX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BBB76F-D12C-40CC-8DF7-0DD4FB2B7DF6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914400"/>
            <a:ext cx="8729663" cy="5181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Analysis of surface chemistry (XPS)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BBB76F-D12C-40CC-8DF7-0DD4FB2B7DF6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7" name="图表 1"/>
          <p:cNvGraphicFramePr/>
          <p:nvPr/>
        </p:nvGraphicFramePr>
        <p:xfrm>
          <a:off x="152400" y="990600"/>
          <a:ext cx="8615362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914400"/>
            <a:ext cx="8729663" cy="5181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Distribution of Si on dolomite (</a:t>
            </a:r>
            <a:r>
              <a:rPr lang="en-US" b="1" dirty="0" smtClean="0"/>
              <a:t>EDX</a:t>
            </a:r>
            <a:r>
              <a:rPr lang="en-US" b="1" dirty="0" smtClean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BBB76F-D12C-40CC-8DF7-0DD4FB2B7DF6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 descr="dolomite_SEM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95400"/>
            <a:ext cx="2438400" cy="1905000"/>
          </a:xfrm>
          <a:prstGeom prst="rect">
            <a:avLst/>
          </a:prstGeom>
        </p:spPr>
      </p:pic>
      <p:pic>
        <p:nvPicPr>
          <p:cNvPr id="8" name="Picture 7" descr="dolomite_Si_red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43200" y="1371600"/>
            <a:ext cx="6096000" cy="4762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2766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SEM image of dolomite powder (Carl Pool)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304800" y="4724400"/>
            <a:ext cx="21814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Red</a:t>
            </a:r>
            <a:r>
              <a:rPr lang="en-US" sz="2400" b="1" dirty="0" smtClean="0"/>
              <a:t> spots indicate silicon (1.35% by atomic composition)</a:t>
            </a:r>
            <a:endParaRPr lang="en-US" sz="2400" b="1" dirty="0"/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 flipV="1">
            <a:off x="2486259" y="5029203"/>
            <a:ext cx="838200" cy="66469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Materials: Surfactants and Minerals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Adsorption on natural and synthetic minerals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Salinity influence on adsorption </a:t>
            </a:r>
          </a:p>
          <a:p>
            <a:pPr>
              <a:spcAft>
                <a:spcPts val="1200"/>
              </a:spcAft>
            </a:pPr>
            <a:endParaRPr lang="en-US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Cloud Point of C12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1143000"/>
          <a:ext cx="4495800" cy="4114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609600" y="5257800"/>
            <a:ext cx="297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1</a:t>
            </a:r>
            <a:r>
              <a:rPr lang="en-US" sz="2400" b="1" dirty="0"/>
              <a:t>% C12 in DI Water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4800600" y="1219200"/>
          <a:ext cx="38100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4724400" y="5181600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1</a:t>
            </a:r>
            <a:r>
              <a:rPr lang="en-US" sz="2400" b="1" dirty="0"/>
              <a:t>% C12 in </a:t>
            </a:r>
            <a:r>
              <a:rPr lang="en-US" sz="2400" b="1" dirty="0" smtClean="0"/>
              <a:t>Brine (182.31g/L </a:t>
            </a:r>
            <a:r>
              <a:rPr lang="en-US" sz="2400" b="1" dirty="0" err="1" smtClean="0"/>
              <a:t>NaCl</a:t>
            </a:r>
            <a:r>
              <a:rPr lang="en-US" sz="2400" b="1" dirty="0" smtClean="0"/>
              <a:t>, 77.25 g/L CaCl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·2H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O 25.62 g/L MgCl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∙6H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O)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457200" y="5791200"/>
            <a:ext cx="3767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pH is adjusted by acetic acid</a:t>
            </a:r>
            <a:endParaRPr lang="en-US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pH of Solution under 2 </a:t>
            </a:r>
            <a:r>
              <a:rPr lang="en-US" b="1" dirty="0" err="1" smtClean="0"/>
              <a:t>atm</a:t>
            </a:r>
            <a:r>
              <a:rPr lang="en-US" b="1" dirty="0" smtClean="0"/>
              <a:t> CO</a:t>
            </a:r>
            <a:r>
              <a:rPr lang="en-US" b="1" baseline="-25000" dirty="0" smtClean="0"/>
              <a:t>2 </a:t>
            </a:r>
            <a:r>
              <a:rPr lang="en-US" b="1" dirty="0" smtClean="0"/>
              <a:t>and equilibrium with mineral</a:t>
            </a:r>
            <a:endParaRPr lang="en-US" b="1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60960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/>
              <a:t>Simulated by </a:t>
            </a:r>
            <a:r>
              <a:rPr lang="en-US" sz="2000" b="1" dirty="0" err="1" smtClean="0"/>
              <a:t>Phreeqc</a:t>
            </a:r>
            <a:r>
              <a:rPr lang="en-US" sz="2000" b="1" dirty="0"/>
              <a:t> </a:t>
            </a:r>
            <a:r>
              <a:rPr lang="en-US" sz="2000" b="1" dirty="0" smtClean="0"/>
              <a:t>software</a:t>
            </a:r>
            <a:endParaRPr lang="en-US" sz="2000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Reduce Adsorption by adjusting salinity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1676400" y="2438400"/>
            <a:ext cx="304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 </a:t>
            </a:r>
            <a:r>
              <a:rPr lang="en-US" sz="2000" b="1" dirty="0" smtClean="0"/>
              <a:t>(182.31g/L </a:t>
            </a:r>
            <a:r>
              <a:rPr lang="en-US" sz="2000" b="1" dirty="0" err="1" smtClean="0"/>
              <a:t>NaCl</a:t>
            </a:r>
            <a:r>
              <a:rPr lang="en-US" sz="2000" b="1" dirty="0" smtClean="0"/>
              <a:t>, 77.25 g/L CaCl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·2H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O 25.62 g/L MgCl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∙6H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O)</a:t>
            </a:r>
            <a:endParaRPr lang="en-US" sz="2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Reduce Adsorption by adjusting salinity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76400" y="31242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(Same Ionic Strength as in brine)</a:t>
            </a:r>
            <a:endParaRPr lang="en-US" sz="20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err="1" smtClean="0"/>
              <a:t>Cations</a:t>
            </a:r>
            <a:r>
              <a:rPr lang="en-US" b="1" dirty="0" smtClean="0"/>
              <a:t> Concentration during Adsorption Test on Silica 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524000"/>
          <a:ext cx="8305800" cy="2667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1160"/>
                <a:gridCol w="1661160"/>
                <a:gridCol w="1661160"/>
                <a:gridCol w="1661160"/>
                <a:gridCol w="1661160"/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/>
                        <a:t>DI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smtClean="0"/>
                        <a:t>Brine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/>
                        <a:t>NaCl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/>
                        <a:t>MgCl</a:t>
                      </a:r>
                      <a:r>
                        <a:rPr lang="en-US" sz="2400" b="1" u="none" strike="noStrike" baseline="-25000" dirty="0"/>
                        <a:t>2</a:t>
                      </a:r>
                      <a:endParaRPr lang="en-US" sz="2400" b="1" i="0" u="none" strike="noStrike" baseline="-25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/>
                        <a:t>Al</a:t>
                      </a:r>
                      <a:r>
                        <a:rPr lang="en-US" sz="2400" b="1" u="none" strike="noStrike" baseline="30000" dirty="0"/>
                        <a:t>3</a:t>
                      </a:r>
                      <a:r>
                        <a:rPr lang="en-US" sz="2400" b="1" u="none" strike="noStrike" baseline="30000" dirty="0" smtClean="0"/>
                        <a:t>+ </a:t>
                      </a:r>
                      <a:r>
                        <a:rPr lang="en-US" sz="2400" b="1" u="none" strike="noStrike" baseline="0" dirty="0" smtClean="0"/>
                        <a:t>(mol/L)</a:t>
                      </a:r>
                      <a:endParaRPr lang="en-US" sz="2400" b="1" i="0" u="none" strike="noStrike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/>
                        <a:t>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/>
                        <a:t>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/>
                        <a:t>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/>
                        <a:t>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/>
                        <a:t>Ca</a:t>
                      </a:r>
                      <a:r>
                        <a:rPr lang="en-US" sz="2400" b="1" u="none" strike="noStrike" baseline="30000" dirty="0"/>
                        <a:t>2</a:t>
                      </a:r>
                      <a:r>
                        <a:rPr lang="en-US" sz="2400" b="1" u="none" strike="noStrike" baseline="30000" dirty="0" smtClean="0"/>
                        <a:t>+ </a:t>
                      </a:r>
                      <a:r>
                        <a:rPr lang="en-US" sz="2400" b="1" u="none" strike="noStrike" baseline="0" dirty="0" smtClean="0"/>
                        <a:t>(mol/L)</a:t>
                      </a:r>
                      <a:endParaRPr lang="en-US" sz="2400" b="1" i="0" u="none" strike="noStrike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/>
                        <a:t>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/>
                        <a:t>5.78E-01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/>
                        <a:t>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/>
                        <a:t>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/>
                        <a:t>Mg</a:t>
                      </a:r>
                      <a:r>
                        <a:rPr lang="en-US" sz="2400" b="1" u="none" strike="noStrike" baseline="30000" dirty="0"/>
                        <a:t>2</a:t>
                      </a:r>
                      <a:r>
                        <a:rPr lang="en-US" sz="2400" b="1" u="none" strike="noStrike" baseline="30000" dirty="0" smtClean="0"/>
                        <a:t>+</a:t>
                      </a:r>
                      <a:r>
                        <a:rPr lang="en-US" sz="2400" b="1" u="none" strike="noStrike" baseline="0" dirty="0" smtClean="0"/>
                        <a:t>(mol/L)</a:t>
                      </a:r>
                      <a:endParaRPr lang="en-US" sz="2400" b="1" i="0" u="none" strike="noStrike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/>
                        <a:t>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/>
                        <a:t>1.39E-01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/>
                        <a:t>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/>
                        <a:t>1.695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/>
                        <a:t>Na</a:t>
                      </a:r>
                      <a:r>
                        <a:rPr lang="en-US" sz="2400" b="1" u="none" strike="noStrike" baseline="30000" dirty="0" smtClean="0"/>
                        <a:t>+ </a:t>
                      </a:r>
                      <a:r>
                        <a:rPr lang="en-US" sz="2400" b="1" u="none" strike="noStrike" baseline="0" dirty="0" smtClean="0"/>
                        <a:t>(mol/L)</a:t>
                      </a:r>
                      <a:endParaRPr lang="en-US" sz="2400" b="1" i="0" u="none" strike="noStrike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/>
                        <a:t>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/>
                        <a:t>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smtClean="0"/>
                        <a:t>4.91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/>
                        <a:t>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381000" y="4419600"/>
          <a:ext cx="8229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err="1" smtClean="0"/>
              <a:t>Cations</a:t>
            </a:r>
            <a:r>
              <a:rPr lang="en-US" b="1" dirty="0" smtClean="0"/>
              <a:t> Concentration during Adsorption Test on Kaolin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1524000"/>
          <a:ext cx="6858000" cy="243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4500"/>
                <a:gridCol w="1714500"/>
                <a:gridCol w="1714500"/>
                <a:gridCol w="1714500"/>
              </a:tblGrid>
              <a:tr h="487680"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/>
                        <a:t>DI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smtClean="0"/>
                        <a:t>Brine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/>
                        <a:t>NaCl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876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/>
                        <a:t>Al</a:t>
                      </a:r>
                      <a:r>
                        <a:rPr lang="en-US" sz="2400" b="1" u="none" strike="noStrike" baseline="30000" dirty="0"/>
                        <a:t>3</a:t>
                      </a:r>
                      <a:r>
                        <a:rPr lang="en-US" sz="2400" b="1" u="none" strike="noStrike" baseline="30000" dirty="0" smtClean="0"/>
                        <a:t>+ </a:t>
                      </a:r>
                      <a:r>
                        <a:rPr lang="en-US" sz="2400" b="1" u="none" strike="noStrike" baseline="0" dirty="0" smtClean="0"/>
                        <a:t>(mol/L)</a:t>
                      </a:r>
                      <a:endParaRPr lang="en-US" sz="2400" b="1" i="0" u="none" strike="noStrike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/>
                        <a:t>7.18E-05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/>
                        <a:t>5.20E-04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/>
                        <a:t>1.94E-04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876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/>
                        <a:t>Ca</a:t>
                      </a:r>
                      <a:r>
                        <a:rPr lang="en-US" sz="2400" b="1" u="none" strike="noStrike" baseline="30000" dirty="0"/>
                        <a:t>2</a:t>
                      </a:r>
                      <a:r>
                        <a:rPr lang="en-US" sz="2400" b="1" u="none" strike="noStrike" baseline="30000" dirty="0" smtClean="0"/>
                        <a:t>+ </a:t>
                      </a:r>
                      <a:r>
                        <a:rPr lang="en-US" sz="2400" b="1" u="none" strike="noStrike" baseline="0" dirty="0" smtClean="0"/>
                        <a:t>(mol/L)</a:t>
                      </a:r>
                      <a:endParaRPr lang="en-US" sz="2400" b="1" i="0" u="none" strike="noStrike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/>
                        <a:t>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/>
                        <a:t>5.77E-01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/>
                        <a:t>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876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/>
                        <a:t>Mg</a:t>
                      </a:r>
                      <a:r>
                        <a:rPr lang="en-US" sz="2400" b="1" u="none" strike="noStrike" baseline="30000" dirty="0"/>
                        <a:t>2</a:t>
                      </a:r>
                      <a:r>
                        <a:rPr lang="en-US" sz="2400" b="1" u="none" strike="noStrike" baseline="30000" dirty="0" smtClean="0"/>
                        <a:t>+</a:t>
                      </a:r>
                      <a:r>
                        <a:rPr lang="en-US" sz="2400" b="1" u="none" strike="noStrike" baseline="0" dirty="0" smtClean="0"/>
                        <a:t>(mol/L)</a:t>
                      </a:r>
                      <a:endParaRPr lang="en-US" sz="2400" b="1" i="0" u="none" strike="noStrike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/>
                        <a:t>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/>
                        <a:t>1.39E-01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/>
                        <a:t>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876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/>
                        <a:t>Na</a:t>
                      </a:r>
                      <a:r>
                        <a:rPr lang="en-US" sz="2400" b="1" u="none" strike="noStrike" baseline="30000" dirty="0" smtClean="0"/>
                        <a:t>+ </a:t>
                      </a:r>
                      <a:r>
                        <a:rPr lang="en-US" sz="2400" b="1" u="none" strike="noStrike" baseline="0" dirty="0" smtClean="0"/>
                        <a:t>(mol/L)</a:t>
                      </a:r>
                      <a:endParaRPr lang="en-US" sz="2400" b="1" i="0" u="none" strike="noStrike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/>
                        <a:t>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smtClean="0"/>
                        <a:t>3.44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smtClean="0"/>
                        <a:t>4.91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57200" y="4191000"/>
          <a:ext cx="8382000" cy="2433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6553200" y="5562600"/>
            <a:ext cx="1600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 smtClean="0"/>
              <a:t>Materials: Surfactants and Minerals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Adsorption on natural and synthetic minerals</a:t>
            </a:r>
          </a:p>
          <a:p>
            <a:pPr>
              <a:spcAft>
                <a:spcPts val="1200"/>
              </a:spcAft>
            </a:pPr>
            <a:r>
              <a:rPr lang="en-US" b="1" dirty="0" smtClean="0"/>
              <a:t>Salinity influence on adsorption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err="1" smtClean="0"/>
              <a:t>Cations</a:t>
            </a:r>
            <a:r>
              <a:rPr lang="en-US" b="1" dirty="0" smtClean="0"/>
              <a:t> Concentration during Adsorption Test on Dolomite 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676400"/>
          <a:ext cx="8229600" cy="2438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487680"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/>
                        <a:t>DI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smtClean="0"/>
                        <a:t>Brine 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/>
                        <a:t>NaCl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/>
                        <a:t>MgCl</a:t>
                      </a:r>
                      <a:r>
                        <a:rPr lang="en-US" sz="2400" b="1" u="none" strike="noStrike" baseline="-25000" dirty="0"/>
                        <a:t>2</a:t>
                      </a:r>
                      <a:endParaRPr lang="en-US" sz="2400" b="1" i="0" u="none" strike="noStrike" baseline="-25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876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/>
                        <a:t>Al</a:t>
                      </a:r>
                      <a:r>
                        <a:rPr lang="en-US" sz="2400" b="1" u="none" strike="noStrike" baseline="30000" dirty="0"/>
                        <a:t>3</a:t>
                      </a:r>
                      <a:r>
                        <a:rPr lang="en-US" sz="2400" b="1" u="none" strike="noStrike" baseline="30000" dirty="0" smtClean="0"/>
                        <a:t>+ </a:t>
                      </a:r>
                      <a:r>
                        <a:rPr lang="en-US" sz="2400" b="1" u="none" strike="noStrike" baseline="0" dirty="0" smtClean="0"/>
                        <a:t>(mol/L)</a:t>
                      </a:r>
                      <a:endParaRPr lang="en-US" sz="2400" b="1" i="0" u="none" strike="noStrike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/>
                        <a:t>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/>
                        <a:t>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/>
                        <a:t>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/>
                        <a:t>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876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/>
                        <a:t>Ca</a:t>
                      </a:r>
                      <a:r>
                        <a:rPr lang="en-US" sz="2400" b="1" u="none" strike="noStrike" baseline="30000" dirty="0"/>
                        <a:t>2</a:t>
                      </a:r>
                      <a:r>
                        <a:rPr lang="en-US" sz="2400" b="1" u="none" strike="noStrike" baseline="30000" dirty="0" smtClean="0"/>
                        <a:t>+ </a:t>
                      </a:r>
                      <a:r>
                        <a:rPr lang="en-US" sz="2400" b="1" u="none" strike="noStrike" baseline="0" dirty="0" smtClean="0"/>
                        <a:t>(mol/L)</a:t>
                      </a:r>
                      <a:endParaRPr lang="en-US" sz="2400" b="1" i="0" u="none" strike="noStrike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/>
                        <a:t>6.47E-03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smtClean="0"/>
                        <a:t>5.64E-01</a:t>
                      </a:r>
                      <a:endParaRPr lang="en-US" sz="2400" b="1" u="none" strike="noStrike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/>
                        <a:t>8.35E-03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/>
                        <a:t>9.88E-03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876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/>
                        <a:t>Mg</a:t>
                      </a:r>
                      <a:r>
                        <a:rPr lang="en-US" sz="2400" b="1" u="none" strike="noStrike" baseline="30000" dirty="0"/>
                        <a:t>2</a:t>
                      </a:r>
                      <a:r>
                        <a:rPr lang="en-US" sz="2400" b="1" u="none" strike="noStrike" baseline="30000" dirty="0" smtClean="0"/>
                        <a:t>+</a:t>
                      </a:r>
                      <a:r>
                        <a:rPr lang="en-US" sz="2400" b="1" u="none" strike="noStrike" baseline="0" dirty="0" smtClean="0"/>
                        <a:t>(mol/L)</a:t>
                      </a:r>
                      <a:endParaRPr lang="en-US" sz="2400" b="1" i="0" u="none" strike="noStrike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/>
                        <a:t>6.53E-03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smtClean="0"/>
                        <a:t>1.45E-01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/>
                        <a:t>9.36E-03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smtClean="0"/>
                        <a:t>1.67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8768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/>
                        <a:t>Na</a:t>
                      </a:r>
                      <a:r>
                        <a:rPr lang="en-US" sz="2400" b="1" u="none" strike="noStrike" baseline="30000" dirty="0" smtClean="0"/>
                        <a:t>+ </a:t>
                      </a:r>
                      <a:r>
                        <a:rPr lang="en-US" sz="2400" b="1" u="none" strike="noStrike" baseline="0" dirty="0" smtClean="0"/>
                        <a:t>(mol/L)</a:t>
                      </a:r>
                      <a:endParaRPr lang="en-US" sz="2400" b="1" i="0" u="none" strike="noStrike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/>
                        <a:t>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/>
                        <a:t>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smtClean="0"/>
                        <a:t>4.90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/>
                        <a:t>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381000" y="4191000"/>
          <a:ext cx="80772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914400"/>
            <a:ext cx="8729663" cy="5181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Analysis of surface chemistry (XPS)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BBB76F-D12C-40CC-8DF7-0DD4FB2B7DF6}" type="slidenum">
              <a:rPr lang="en-US" smtClean="0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7" name="图表 1"/>
          <p:cNvGraphicFramePr/>
          <p:nvPr/>
        </p:nvGraphicFramePr>
        <p:xfrm>
          <a:off x="152400" y="990600"/>
          <a:ext cx="8615362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Al</a:t>
            </a:r>
            <a:r>
              <a:rPr lang="en-US" b="1" baseline="30000" dirty="0" smtClean="0"/>
              <a:t>3+</a:t>
            </a:r>
            <a:r>
              <a:rPr lang="en-US" b="1" dirty="0" smtClean="0"/>
              <a:t> influence on adsorption on Silica</a:t>
            </a:r>
            <a:endParaRPr lang="en-US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2743200"/>
          <a:ext cx="8382000" cy="23622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95500"/>
                <a:gridCol w="2476500"/>
                <a:gridCol w="2209800"/>
                <a:gridCol w="1600200"/>
              </a:tblGrid>
              <a:tr h="721783">
                <a:tc>
                  <a:txBody>
                    <a:bodyPr/>
                    <a:lstStyle/>
                    <a:p>
                      <a:pPr algn="l" fontAlgn="b"/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smtClean="0"/>
                        <a:t>Kaolin+SiO2/Brine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smtClean="0"/>
                        <a:t>Kaolin/Brine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smtClean="0"/>
                        <a:t>SiO2/Brine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101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/>
                        <a:t>Al</a:t>
                      </a:r>
                      <a:r>
                        <a:rPr lang="en-US" sz="2400" b="1" u="none" strike="noStrike" baseline="30000" dirty="0"/>
                        <a:t>3</a:t>
                      </a:r>
                      <a:r>
                        <a:rPr lang="en-US" sz="2400" b="1" u="none" strike="noStrike" baseline="30000" dirty="0" smtClean="0"/>
                        <a:t>+ </a:t>
                      </a:r>
                      <a:r>
                        <a:rPr lang="en-US" sz="2400" b="1" u="none" strike="noStrike" baseline="0" dirty="0" smtClean="0"/>
                        <a:t>(mol/L)</a:t>
                      </a:r>
                      <a:endParaRPr lang="en-US" sz="2400" b="1" i="0" u="none" strike="noStrike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/>
                        <a:t>5.71E-04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/>
                        <a:t>5.20E-04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/>
                        <a:t>0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101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/>
                        <a:t>Ca</a:t>
                      </a:r>
                      <a:r>
                        <a:rPr lang="en-US" sz="2400" b="1" u="none" strike="noStrike" baseline="30000" dirty="0"/>
                        <a:t>2</a:t>
                      </a:r>
                      <a:r>
                        <a:rPr lang="en-US" sz="2400" b="1" u="none" strike="noStrike" baseline="30000" dirty="0" smtClean="0"/>
                        <a:t>+ </a:t>
                      </a:r>
                      <a:r>
                        <a:rPr lang="en-US" sz="2400" b="1" u="none" strike="noStrike" baseline="0" dirty="0" smtClean="0"/>
                        <a:t>(mol/L)</a:t>
                      </a:r>
                      <a:endParaRPr lang="en-US" sz="2400" b="1" i="0" u="none" strike="noStrike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/>
                        <a:t>5.77E-01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/>
                        <a:t>5.77E-01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/>
                        <a:t>5.78E-01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101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/>
                        <a:t>Mg</a:t>
                      </a:r>
                      <a:r>
                        <a:rPr lang="en-US" sz="2400" b="1" u="none" strike="noStrike" baseline="30000" dirty="0"/>
                        <a:t>2</a:t>
                      </a:r>
                      <a:r>
                        <a:rPr lang="en-US" sz="2400" b="1" u="none" strike="noStrike" baseline="30000" dirty="0" smtClean="0"/>
                        <a:t>+</a:t>
                      </a:r>
                      <a:r>
                        <a:rPr lang="en-US" sz="2400" b="1" u="none" strike="noStrike" baseline="0" dirty="0" smtClean="0"/>
                        <a:t>(mol/L)</a:t>
                      </a:r>
                      <a:endParaRPr lang="en-US" sz="2400" b="1" i="0" u="none" strike="noStrike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/>
                        <a:t>1.39E-01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/>
                        <a:t>1.39E-01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/>
                        <a:t>1.39E-01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10105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/>
                        <a:t>Na</a:t>
                      </a:r>
                      <a:r>
                        <a:rPr lang="en-US" sz="2400" b="1" u="none" strike="noStrike" baseline="30000" dirty="0" smtClean="0"/>
                        <a:t>+ </a:t>
                      </a:r>
                      <a:r>
                        <a:rPr lang="en-US" sz="2400" b="1" u="none" strike="noStrike" baseline="0" dirty="0" smtClean="0"/>
                        <a:t>(mol/L)</a:t>
                      </a:r>
                      <a:endParaRPr lang="en-US" sz="2400" b="1" i="0" u="none" strike="noStrike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smtClean="0"/>
                        <a:t>3.44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smtClean="0"/>
                        <a:t>3.44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u="none" strike="noStrike" dirty="0" smtClean="0"/>
                        <a:t>3.44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09600" y="1752600"/>
            <a:ext cx="7696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/>
              <a:t>Test the adsorption on the mixture of silica and dolomite.</a:t>
            </a:r>
            <a:endParaRPr lang="en-US" sz="26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C12 Adsorption on Silica</a:t>
            </a:r>
            <a:endParaRPr lang="en-US" b="1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</p:nvPr>
        </p:nvGraphicFramePr>
        <p:xfrm>
          <a:off x="457200" y="1600201"/>
          <a:ext cx="8229600" cy="3657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57200" y="53340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adsorption on silica is reduced to around half in the presence of only 5.74×10</a:t>
            </a:r>
            <a:r>
              <a:rPr lang="en-US" sz="2400" b="1" baseline="30000" dirty="0" smtClean="0"/>
              <a:t>-4</a:t>
            </a:r>
            <a:r>
              <a:rPr lang="en-US" sz="2400" b="1" dirty="0" smtClean="0"/>
              <a:t> mol/L Al</a:t>
            </a:r>
            <a:r>
              <a:rPr lang="en-US" sz="2400" b="1" baseline="30000" dirty="0" smtClean="0"/>
              <a:t>3+</a:t>
            </a:r>
            <a:r>
              <a:rPr lang="en-US" sz="2400" b="1" dirty="0" smtClean="0"/>
              <a:t>. </a:t>
            </a:r>
            <a:endParaRPr lang="en-US" sz="24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2862"/>
            <a:ext cx="8001000" cy="1252538"/>
          </a:xfrm>
        </p:spPr>
        <p:txBody>
          <a:bodyPr>
            <a:noAutofit/>
          </a:bodyPr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b="1" dirty="0" smtClean="0"/>
              <a:t>Cationic surfactant has less adsorption than anionic </a:t>
            </a:r>
            <a:r>
              <a:rPr lang="en-US" b="1" dirty="0" smtClean="0"/>
              <a:t>on pure carbonate surface (synthetic calcite).</a:t>
            </a:r>
            <a:endParaRPr lang="en-US" b="1" dirty="0" smtClean="0"/>
          </a:p>
          <a:p>
            <a:r>
              <a:rPr lang="en-US" b="1" dirty="0" smtClean="0"/>
              <a:t>Cationic surfactants have larger adsorption on natural carbonate sands (dolomite and limestone</a:t>
            </a:r>
            <a:r>
              <a:rPr lang="en-US" b="1" dirty="0" smtClean="0"/>
              <a:t>), </a:t>
            </a:r>
            <a:r>
              <a:rPr lang="en-US" b="1" dirty="0" smtClean="0"/>
              <a:t>silica </a:t>
            </a:r>
            <a:r>
              <a:rPr lang="en-US" b="1" dirty="0" smtClean="0"/>
              <a:t>and kaolin.</a:t>
            </a:r>
            <a:endParaRPr lang="en-US" b="1" dirty="0" smtClean="0"/>
          </a:p>
          <a:p>
            <a:r>
              <a:rPr lang="en-US" b="1" dirty="0" smtClean="0"/>
              <a:t>The natural carbonate sands have substantial clays and/or silica.</a:t>
            </a:r>
          </a:p>
          <a:p>
            <a:r>
              <a:rPr lang="en-US" b="1" dirty="0" smtClean="0"/>
              <a:t>The adsorption can be effectively reduced by trivalent ions (Al</a:t>
            </a:r>
            <a:r>
              <a:rPr lang="en-US" b="1" baseline="30000" dirty="0" smtClean="0"/>
              <a:t>3+</a:t>
            </a:r>
            <a:r>
              <a:rPr lang="en-US" b="1" dirty="0" smtClean="0"/>
              <a:t>) and divalent ions (Ca</a:t>
            </a:r>
            <a:r>
              <a:rPr lang="en-US" b="1" baseline="30000" dirty="0" smtClean="0"/>
              <a:t>2+</a:t>
            </a:r>
            <a:r>
              <a:rPr lang="en-US" b="1" dirty="0" smtClean="0"/>
              <a:t>).</a:t>
            </a:r>
            <a:endParaRPr lang="en-US" b="1" dirty="0" smtClean="0"/>
          </a:p>
          <a:p>
            <a:pPr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BBB76F-D12C-40CC-8DF7-0DD4FB2B7DF6}" type="slidenum">
              <a:rPr lang="en-US" smtClean="0">
                <a:solidFill>
                  <a:srgbClr val="000000"/>
                </a:solidFill>
              </a:rPr>
              <a:pPr/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000" dirty="0" smtClean="0"/>
              <a:t>      </a:t>
            </a:r>
          </a:p>
          <a:p>
            <a:pPr>
              <a:buNone/>
            </a:pPr>
            <a:r>
              <a:rPr lang="en-US" sz="5000" dirty="0" smtClean="0"/>
              <a:t>                   Thank you!</a:t>
            </a:r>
            <a:endParaRPr lang="en-US" sz="5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Backup- activity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1524000"/>
          <a:ext cx="6934200" cy="2171700"/>
        </p:xfrm>
        <a:graphic>
          <a:graphicData uri="http://schemas.openxmlformats.org/drawingml/2006/table">
            <a:tbl>
              <a:tblPr/>
              <a:tblGrid>
                <a:gridCol w="1386840"/>
                <a:gridCol w="1386840"/>
                <a:gridCol w="1386840"/>
                <a:gridCol w="1386840"/>
                <a:gridCol w="1386840"/>
              </a:tblGrid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Dolomite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activity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Brine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NaCl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MgCl2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Al3+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Ca2+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3.22E-03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4.86E-01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5.82E-03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7.17E-03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Mg2+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3.31E-03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2.32E-01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1.14E-02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2.153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Na+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4.598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5.92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4114800"/>
          <a:ext cx="7086600" cy="2171700"/>
        </p:xfrm>
        <a:graphic>
          <a:graphicData uri="http://schemas.openxmlformats.org/drawingml/2006/table">
            <a:tbl>
              <a:tblPr/>
              <a:tblGrid>
                <a:gridCol w="1417320"/>
                <a:gridCol w="1417320"/>
                <a:gridCol w="1417320"/>
                <a:gridCol w="1417320"/>
                <a:gridCol w="1417320"/>
              </a:tblGrid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Silica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activity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Brine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NaCl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MgCl2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Al3+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Ca2+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4.99E-01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Mg2+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2.23E-01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2.189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Na+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4.60E+00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5.896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Backup-activity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1524000"/>
          <a:ext cx="8077200" cy="2133600"/>
        </p:xfrm>
        <a:graphic>
          <a:graphicData uri="http://schemas.openxmlformats.org/drawingml/2006/table">
            <a:tbl>
              <a:tblPr/>
              <a:tblGrid>
                <a:gridCol w="2019300"/>
                <a:gridCol w="2019300"/>
                <a:gridCol w="2019300"/>
                <a:gridCol w="2019300"/>
              </a:tblGrid>
              <a:tr h="3556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Kaolin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activity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Brine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NaCl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Al3+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5.69E-05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2.29E-05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8.73E-06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Ca2+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4.99E-01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Mg2+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2.23E-01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Na+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4.60E+00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5.90E+00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3886200"/>
          <a:ext cx="8305800" cy="2095500"/>
        </p:xfrm>
        <a:graphic>
          <a:graphicData uri="http://schemas.openxmlformats.org/drawingml/2006/table">
            <a:tbl>
              <a:tblPr/>
              <a:tblGrid>
                <a:gridCol w="4152900"/>
                <a:gridCol w="4152900"/>
              </a:tblGrid>
              <a:tr h="3492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Kaolin+SiO2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Brine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Al3+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2.51E-05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Ca2+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4.99E-01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Mg2+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2.23E-01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Na+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4.60E+00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Static Adsorption Test under 2 </a:t>
            </a:r>
            <a:r>
              <a:rPr lang="en-US" dirty="0" err="1" smtClean="0"/>
              <a:t>atm</a:t>
            </a:r>
            <a:r>
              <a:rPr lang="en-US" dirty="0" smtClean="0"/>
              <a:t> CO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4343400"/>
            <a:ext cx="3267075" cy="6191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22193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3429000"/>
            <a:ext cx="3219450" cy="685800"/>
          </a:xfrm>
          <a:prstGeom prst="rect">
            <a:avLst/>
          </a:prstGeom>
          <a:noFill/>
        </p:spPr>
      </p:pic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0" y="11430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41" name="Picture 17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37689" t="23571" r="36741" b="20870"/>
          <a:stretch>
            <a:fillRect/>
          </a:stretch>
        </p:blipFill>
        <p:spPr bwMode="auto">
          <a:xfrm>
            <a:off x="685800" y="922867"/>
            <a:ext cx="4419600" cy="540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Static Adsorption Test under 2 </a:t>
            </a:r>
            <a:r>
              <a:rPr lang="en-US" dirty="0" err="1" smtClean="0"/>
              <a:t>atm</a:t>
            </a:r>
            <a:r>
              <a:rPr lang="en-US" dirty="0" smtClean="0"/>
              <a:t> CO</a:t>
            </a:r>
            <a:r>
              <a:rPr lang="en-US" baseline="-25000" dirty="0" smtClean="0"/>
              <a:t>2</a:t>
            </a:r>
            <a:endParaRPr lang="en-US" dirty="0"/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689" t="26938" r="25377" b="14135"/>
          <a:stretch>
            <a:fillRect/>
          </a:stretch>
        </p:blipFill>
        <p:spPr bwMode="auto">
          <a:xfrm>
            <a:off x="685800" y="861646"/>
            <a:ext cx="6172200" cy="553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C:\Users\Ivan\Pictures\2012-04-08\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778000"/>
            <a:ext cx="3352800" cy="44704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267200" y="685800"/>
            <a:ext cx="457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Pressure Vessel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Materials: Surfactants and Minerals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Adsorption on natural and synthetic minerals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Salinity influence on adsorption </a:t>
            </a:r>
          </a:p>
          <a:p>
            <a:pPr>
              <a:spcAft>
                <a:spcPts val="1200"/>
              </a:spcAft>
            </a:pP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Chemicals in Two Phase Titration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525330"/>
            <a:ext cx="5715000" cy="1703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2" charset="-122"/>
                <a:cs typeface="Arial" pitchFamily="34" charset="0"/>
              </a:rPr>
              <a:t>MB solution: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2" charset="-122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2" charset="-122"/>
                <a:cs typeface="Arial" pitchFamily="34" charset="0"/>
              </a:rPr>
              <a:t>Methylene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2" charset="-122"/>
                <a:cs typeface="Arial" pitchFamily="34" charset="0"/>
              </a:rPr>
              <a:t> blue solution, which contains 0.03g/L (0.802mM)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2" charset="-122"/>
                <a:cs typeface="Arial" pitchFamily="34" charset="0"/>
              </a:rPr>
              <a:t>Methylene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2" charset="-122"/>
                <a:cs typeface="Arial" pitchFamily="34" charset="0"/>
              </a:rPr>
              <a:t> Blue, 50g/L Na</a:t>
            </a:r>
            <a:r>
              <a:rPr kumimoji="0" lang="en-US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2" charset="-122"/>
                <a:cs typeface="Arial" pitchFamily="34" charset="0"/>
              </a:rPr>
              <a:t>2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2" charset="-122"/>
                <a:cs typeface="Arial" pitchFamily="34" charset="0"/>
              </a:rPr>
              <a:t>SO</a:t>
            </a:r>
            <a:r>
              <a:rPr kumimoji="0" lang="en-US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2" charset="-122"/>
                <a:cs typeface="Arial" pitchFamily="34" charset="0"/>
              </a:rPr>
              <a:t>4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2" charset="-122"/>
                <a:cs typeface="Arial" pitchFamily="34" charset="0"/>
              </a:rPr>
              <a:t>, 6mL/L Sulfuric Acid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2" charset="-122"/>
                <a:cs typeface="Arial" pitchFamily="34" charset="0"/>
              </a:rPr>
              <a:t>Fumic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2" charset="-122"/>
                <a:cs typeface="Arial" pitchFamily="34" charset="0"/>
              </a:rPr>
              <a:t> 20%). The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2" charset="-122"/>
                <a:cs typeface="Arial" pitchFamily="34" charset="0"/>
              </a:rPr>
              <a:t>methylene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2" charset="-122"/>
                <a:cs typeface="Arial" pitchFamily="34" charset="0"/>
              </a:rPr>
              <a:t> blue 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Helvetica"/>
                <a:cs typeface="Times New Roman" pitchFamily="18" charset="0"/>
              </a:rPr>
              <a:t>MW=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2" charset="-122"/>
                <a:cs typeface="Arial" pitchFamily="34" charset="0"/>
              </a:rPr>
              <a:t>373.9 g/mole) structure is shown beside: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505200"/>
            <a:ext cx="4953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SDES: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Sodium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dodecyl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ether sulfate with 3 EO from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Stepan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Trade name is STEOL CS 330, lot # is 0-15021. MW=422 g/mol.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209800"/>
            <a:ext cx="3168650" cy="927410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038600"/>
            <a:ext cx="43148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5313482"/>
            <a:ext cx="5867400" cy="872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2" charset="-122"/>
                <a:cs typeface="Arial" pitchFamily="34" charset="0"/>
              </a:rPr>
              <a:t>TEGO: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黑体" pitchFamily="2" charset="-122"/>
                <a:cs typeface="Arial" pitchFamily="34" charset="0"/>
              </a:rPr>
              <a:t>1,3-Didecyl-2-methylimidazolium chloride from Fisher Scientific. The structure is shown beside: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648200"/>
            <a:ext cx="2124075" cy="2038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Colormetric</a:t>
            </a:r>
            <a:r>
              <a:rPr lang="en-US" sz="4000" dirty="0" smtClean="0"/>
              <a:t> Two Phase Titration</a:t>
            </a:r>
            <a:endParaRPr lang="en-US" sz="4000" dirty="0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14400"/>
            <a:ext cx="6400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2222" t="54217" r="21212" b="7470"/>
          <a:stretch>
            <a:fillRect/>
          </a:stretch>
        </p:blipFill>
        <p:spPr bwMode="auto">
          <a:xfrm>
            <a:off x="2743200" y="3733800"/>
            <a:ext cx="1066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914400"/>
            <a:ext cx="3916973" cy="685800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rrowheads="1"/>
          </p:cNvPicPr>
          <p:nvPr/>
        </p:nvPicPr>
        <p:blipFill>
          <a:blip r:embed="rId5" cstate="print"/>
          <a:srcRect l="20000" t="48649" r="20000" b="10810"/>
          <a:stretch>
            <a:fillRect/>
          </a:stretch>
        </p:blipFill>
        <p:spPr bwMode="auto">
          <a:xfrm>
            <a:off x="6705600" y="3581400"/>
            <a:ext cx="990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/>
          <a:srcRect t="1444" r="79661" b="66795"/>
          <a:stretch>
            <a:fillRect/>
          </a:stretch>
        </p:blipFill>
        <p:spPr bwMode="auto">
          <a:xfrm>
            <a:off x="533400" y="3657600"/>
            <a:ext cx="1371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914400"/>
            <a:ext cx="8729663" cy="5181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Surfactants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49239" y="1098550"/>
            <a:ext cx="4856162" cy="530225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SDS (</a:t>
            </a:r>
            <a:r>
              <a:rPr lang="en-US" sz="2400" b="1" dirty="0" smtClean="0">
                <a:solidFill>
                  <a:srgbClr val="FF0000"/>
                </a:solidFill>
              </a:rPr>
              <a:t>anionic</a:t>
            </a:r>
            <a:r>
              <a:rPr lang="en-US" sz="2400" b="1" dirty="0" smtClean="0">
                <a:solidFill>
                  <a:srgbClr val="000000"/>
                </a:solidFill>
              </a:rPr>
              <a:t>):</a:t>
            </a:r>
            <a:r>
              <a:rPr lang="en-US" sz="2400" b="1" dirty="0" smtClean="0"/>
              <a:t> sodium </a:t>
            </a:r>
            <a:r>
              <a:rPr lang="en-US" sz="2400" b="1" dirty="0" err="1" smtClean="0"/>
              <a:t>dodecyl</a:t>
            </a:r>
            <a:r>
              <a:rPr lang="en-US" sz="2400" b="1" dirty="0" smtClean="0"/>
              <a:t> sulfate (CH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(CH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r>
              <a:rPr lang="en-US" sz="2400" b="1" baseline="-25000" dirty="0" smtClean="0"/>
              <a:t>11</a:t>
            </a:r>
            <a:r>
              <a:rPr lang="en-US" sz="2400" b="1" dirty="0" smtClean="0"/>
              <a:t>OSO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Na), 288.38 g/mol, ≥99.0%, Sigma-Aldrich.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smtClean="0">
                <a:solidFill>
                  <a:srgbClr val="000000"/>
                </a:solidFill>
              </a:rPr>
              <a:t>CPC (</a:t>
            </a:r>
            <a:r>
              <a:rPr lang="en-US" sz="2400" b="1" dirty="0" smtClean="0">
                <a:solidFill>
                  <a:srgbClr val="FF0000"/>
                </a:solidFill>
              </a:rPr>
              <a:t>cationic</a:t>
            </a:r>
            <a:r>
              <a:rPr lang="en-US" sz="2400" b="1" dirty="0" smtClean="0">
                <a:solidFill>
                  <a:srgbClr val="000000"/>
                </a:solidFill>
              </a:rPr>
              <a:t>):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hexadecylpyridinium</a:t>
            </a:r>
            <a:r>
              <a:rPr lang="en-US" sz="2400" b="1" dirty="0" smtClean="0"/>
              <a:t> chloride monohydrate (C</a:t>
            </a:r>
            <a:r>
              <a:rPr lang="en-US" sz="2400" b="1" baseline="-25000" dirty="0" smtClean="0"/>
              <a:t>21</a:t>
            </a:r>
            <a:r>
              <a:rPr lang="en-US" sz="2400" b="1" dirty="0" smtClean="0"/>
              <a:t>H</a:t>
            </a:r>
            <a:r>
              <a:rPr lang="en-US" sz="2400" b="1" baseline="-25000" dirty="0" smtClean="0"/>
              <a:t>38</a:t>
            </a:r>
            <a:r>
              <a:rPr lang="en-US" sz="2400" b="1" dirty="0" smtClean="0"/>
              <a:t>ClN · H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O), 358.00 g/mol, 99.0-102.0%, Sigma-Aldrich.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 err="1" smtClean="0"/>
              <a:t>Ethomeen</a:t>
            </a:r>
            <a:r>
              <a:rPr lang="en-US" sz="2400" b="1" dirty="0" smtClean="0"/>
              <a:t> C12 (</a:t>
            </a:r>
            <a:r>
              <a:rPr lang="en-US" sz="2400" b="1" dirty="0" smtClean="0">
                <a:solidFill>
                  <a:srgbClr val="FF0000"/>
                </a:solidFill>
              </a:rPr>
              <a:t>cationic</a:t>
            </a:r>
            <a:r>
              <a:rPr lang="en-US" sz="2400" b="1" dirty="0" smtClean="0"/>
              <a:t>): ethoxylated amine from AKZO NOBEL Co. C12’s molecular weight is 288 g/mol.</a:t>
            </a: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BBB76F-D12C-40CC-8DF7-0DD4FB2B7DF6}" type="slidenum">
              <a:rPr lang="en-US" smtClean="0">
                <a:solidFill>
                  <a:srgbClr val="000000"/>
                </a:solidFill>
              </a:rPr>
              <a:pPr/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图片 14" descr="http://img.chemchinanet.com/1123682975424207600_s/fatty_amine_polyoxyethylene_ether_fatty_amine_polyoxyethylene_ethe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724400"/>
            <a:ext cx="2438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42" name="Text Box 2"/>
          <p:cNvSpPr txBox="1">
            <a:spLocks noChangeArrowheads="1"/>
          </p:cNvSpPr>
          <p:nvPr/>
        </p:nvSpPr>
        <p:spPr bwMode="auto">
          <a:xfrm>
            <a:off x="5257800" y="5715000"/>
            <a:ext cx="3505200" cy="9906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R = Coco group (≈ 8 to 16 carbon)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rPr>
              <a:t>x </a:t>
            </a:r>
            <a:r>
              <a:rPr lang="en-US" altLang="zh-CN" sz="1600" b="1" dirty="0" smtClean="0">
                <a:latin typeface="Arial" pitchFamily="34" charset="0"/>
                <a:ea typeface="宋体" pitchFamily="2" charset="-122"/>
              </a:rPr>
              <a:t>=y=1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7" descr="798px-Sodium_laurylsulfonate_V.1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1524000"/>
            <a:ext cx="3810000" cy="1066800"/>
          </a:xfrm>
          <a:prstGeom prst="rect">
            <a:avLst/>
          </a:prstGeom>
        </p:spPr>
      </p:pic>
      <p:pic>
        <p:nvPicPr>
          <p:cNvPr id="9" name="Picture 8" descr="595px-Cetylpyridiniumchlorid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72050" y="3124200"/>
            <a:ext cx="4171950" cy="1149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Minerals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/>
              <a:t>Dolomite</a:t>
            </a:r>
            <a:r>
              <a:rPr lang="en-US" dirty="0" smtClean="0"/>
              <a:t>: from Carl Pool Co. 200+ mesh. The BET surface area is </a:t>
            </a:r>
            <a:r>
              <a:rPr lang="en-US" dirty="0" smtClean="0">
                <a:solidFill>
                  <a:srgbClr val="FF0000"/>
                </a:solidFill>
              </a:rPr>
              <a:t>0.97 m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/g</a:t>
            </a:r>
            <a:r>
              <a:rPr lang="en-US" dirty="0" smtClean="0"/>
              <a:t>. 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/>
              <a:t>Limestone</a:t>
            </a:r>
            <a:r>
              <a:rPr lang="en-US" dirty="0" smtClean="0"/>
              <a:t>: from Franklin Minerals. 20/40 mesh. The BET surface area is </a:t>
            </a:r>
            <a:r>
              <a:rPr lang="en-US" dirty="0" smtClean="0">
                <a:solidFill>
                  <a:srgbClr val="FF0000"/>
                </a:solidFill>
              </a:rPr>
              <a:t>0.29 m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/g</a:t>
            </a:r>
            <a:endParaRPr lang="en-US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/>
              <a:t>Calcite</a:t>
            </a:r>
            <a:r>
              <a:rPr lang="en-US" dirty="0" smtClean="0"/>
              <a:t>: from Alfa </a:t>
            </a:r>
            <a:r>
              <a:rPr lang="en-US" dirty="0" err="1" smtClean="0"/>
              <a:t>Aesar</a:t>
            </a:r>
            <a:r>
              <a:rPr lang="en-US" dirty="0" smtClean="0"/>
              <a:t> Company. The BET surface area is </a:t>
            </a:r>
            <a:r>
              <a:rPr lang="en-US" dirty="0" smtClean="0">
                <a:solidFill>
                  <a:srgbClr val="FF0000"/>
                </a:solidFill>
              </a:rPr>
              <a:t>1.67 m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/g</a:t>
            </a:r>
            <a:r>
              <a:rPr lang="en-US" dirty="0" smtClean="0"/>
              <a:t>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/>
              <a:t>US Silica</a:t>
            </a:r>
            <a:r>
              <a:rPr lang="en-US" dirty="0" smtClean="0"/>
              <a:t>: from US silica Min-U-Sil-10. Surface area is </a:t>
            </a:r>
            <a:r>
              <a:rPr lang="en-US" dirty="0" smtClean="0">
                <a:solidFill>
                  <a:srgbClr val="FF0000"/>
                </a:solidFill>
              </a:rPr>
              <a:t>1.16 m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/g</a:t>
            </a:r>
            <a:r>
              <a:rPr lang="en-US" dirty="0" smtClean="0"/>
              <a:t>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b="1" dirty="0" smtClean="0"/>
              <a:t>Kaolin</a:t>
            </a:r>
            <a:r>
              <a:rPr lang="en-US" dirty="0" smtClean="0"/>
              <a:t>: from Sigma-Aldrich. Surface area is </a:t>
            </a:r>
            <a:r>
              <a:rPr lang="en-US" dirty="0" smtClean="0">
                <a:solidFill>
                  <a:srgbClr val="FF0000"/>
                </a:solidFill>
              </a:rPr>
              <a:t>26.61 m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/g</a:t>
            </a:r>
            <a:r>
              <a:rPr lang="en-US" dirty="0" smtClean="0"/>
              <a:t>.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Materials: Surfactant and Minerals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chemeClr val="accent1"/>
                </a:solidFill>
              </a:rPr>
              <a:t>Adsorption on natural and synthetic minerals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Salinity influence on adsorption </a:t>
            </a:r>
          </a:p>
          <a:p>
            <a:pPr>
              <a:spcAft>
                <a:spcPts val="1200"/>
              </a:spcAft>
            </a:pP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914400"/>
            <a:ext cx="8729663" cy="5181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b="1" dirty="0" smtClean="0"/>
              <a:t>Adsorption of CPC on calcite and silica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BBB76F-D12C-40CC-8DF7-0DD4FB2B7DF6}" type="slidenum">
              <a:rPr lang="en-US" smtClean="0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66800"/>
            <a:ext cx="7523163" cy="50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914400"/>
            <a:ext cx="8729663" cy="5181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Adsorption on synthetic calcite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BBB76F-D12C-40CC-8DF7-0DD4FB2B7DF6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95400"/>
            <a:ext cx="7516813" cy="50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 descr="798px-Sodium_laurylsulfonate_V.1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2895600"/>
            <a:ext cx="4843071" cy="685800"/>
          </a:xfrm>
          <a:prstGeom prst="rect">
            <a:avLst/>
          </a:prstGeom>
        </p:spPr>
      </p:pic>
      <p:pic>
        <p:nvPicPr>
          <p:cNvPr id="16" name="Picture 15" descr="595px-Cetylpyridiniumchlorid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3810000"/>
            <a:ext cx="3313773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914400"/>
            <a:ext cx="8729663" cy="51815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FFFFFF"/>
              </a:solidFill>
            </a:endParaRPr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6096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b="1" dirty="0" smtClean="0"/>
              <a:t>Adsorption on natural carbonates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BBB76F-D12C-40CC-8DF7-0DD4FB2B7DF6}" type="slidenum">
              <a:rPr lang="en-US" smtClean="0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219200"/>
            <a:ext cx="7834313" cy="501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1001</Words>
  <Application>Microsoft Office PowerPoint</Application>
  <PresentationFormat>On-screen Show (4:3)</PresentationFormat>
  <Paragraphs>293</Paragraphs>
  <Slides>31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Cationic Surfactant Adsorption on Natural Carbonate Mineral </vt:lpstr>
      <vt:lpstr>Outline</vt:lpstr>
      <vt:lpstr>Outline</vt:lpstr>
      <vt:lpstr>Surfactants</vt:lpstr>
      <vt:lpstr>Minerals</vt:lpstr>
      <vt:lpstr>Outline</vt:lpstr>
      <vt:lpstr>Adsorption of CPC on calcite and silica</vt:lpstr>
      <vt:lpstr>Adsorption on synthetic calcite</vt:lpstr>
      <vt:lpstr>Adsorption on natural carbonates</vt:lpstr>
      <vt:lpstr>Why is adsorption larger on limestone and dolomite compared to calcite?</vt:lpstr>
      <vt:lpstr>Analysis of surface chemistry (XPS)</vt:lpstr>
      <vt:lpstr>Distribution of Si on dolomite (EDX)</vt:lpstr>
      <vt:lpstr>Outline</vt:lpstr>
      <vt:lpstr>Cloud Point of C12</vt:lpstr>
      <vt:lpstr>pH of Solution under 2 atm CO2 and equilibrium with mineral</vt:lpstr>
      <vt:lpstr>Reduce Adsorption by adjusting salinity</vt:lpstr>
      <vt:lpstr>Reduce Adsorption by adjusting salinity</vt:lpstr>
      <vt:lpstr>Cations Concentration during Adsorption Test on Silica </vt:lpstr>
      <vt:lpstr>Cations Concentration during Adsorption Test on Kaolin</vt:lpstr>
      <vt:lpstr>Cations Concentration during Adsorption Test on Dolomite </vt:lpstr>
      <vt:lpstr>Analysis of surface chemistry (XPS)</vt:lpstr>
      <vt:lpstr>Al3+ influence on adsorption on Silica</vt:lpstr>
      <vt:lpstr>C12 Adsorption on Silica</vt:lpstr>
      <vt:lpstr>Conclusions</vt:lpstr>
      <vt:lpstr>Question?</vt:lpstr>
      <vt:lpstr>Backup- activity</vt:lpstr>
      <vt:lpstr>Backup-activity</vt:lpstr>
      <vt:lpstr>Static Adsorption Test under 2 atm CO2</vt:lpstr>
      <vt:lpstr>Static Adsorption Test under 2 atm CO2</vt:lpstr>
      <vt:lpstr>Chemicals in Two Phase Titration</vt:lpstr>
      <vt:lpstr>Colormetric Two Phase Titration</vt:lpstr>
    </vt:vector>
  </TitlesOfParts>
  <Company>Rice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Surfactant Adsorption on Natural Mineral </dc:title>
  <dc:creator>leyu</dc:creator>
  <cp:lastModifiedBy>leyu</cp:lastModifiedBy>
  <cp:revision>48</cp:revision>
  <dcterms:created xsi:type="dcterms:W3CDTF">2012-02-23T03:14:05Z</dcterms:created>
  <dcterms:modified xsi:type="dcterms:W3CDTF">2012-04-22T20:30:56Z</dcterms:modified>
</cp:coreProperties>
</file>